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57" r:id="rId1"/>
  </p:sldMasterIdLst>
  <p:notesMasterIdLst>
    <p:notesMasterId r:id="rId3"/>
  </p:notesMasterIdLst>
  <p:handoutMasterIdLst>
    <p:handoutMasterId r:id="rId4"/>
  </p:handoutMasterIdLst>
  <p:sldIdLst>
    <p:sldId id="256" r:id="rId2"/>
  </p:sldIdLst>
  <p:sldSz cx="43891200" cy="32918400"/>
  <p:notesSz cx="6858000" cy="9144000"/>
  <p:embeddedFontLst>
    <p:embeddedFont>
      <p:font typeface="Cambria" panose="02040503050406030204" pitchFamily="18" charset="0"/>
      <p:regular r:id="rId5"/>
      <p:bold r:id="rId6"/>
      <p:italic r:id="rId7"/>
      <p:boldItalic r:id="rId8"/>
    </p:embeddedFont>
    <p:embeddedFont>
      <p:font typeface="ＭＳ Ｐゴシック" panose="020B0600070205080204" pitchFamily="34" charset="-128"/>
      <p:regular r:id="rId9"/>
    </p:embeddedFont>
    <p:embeddedFont>
      <p:font typeface="Calibri" panose="020F0502020204030204" pitchFamily="34" charset="0"/>
      <p:regular r:id="rId10"/>
      <p:bold r:id="rId11"/>
      <p:italic r:id="rId12"/>
      <p:boldItalic r:id="rId13"/>
    </p:embeddedFont>
  </p:embeddedFontLst>
  <p:defaultTextStyle>
    <a:defPPr>
      <a:defRPr lang="en-US"/>
    </a:defPPr>
    <a:lvl1pPr algn="l" defTabSz="2194534" rtl="0" fontAlgn="base">
      <a:spcBef>
        <a:spcPct val="0"/>
      </a:spcBef>
      <a:spcAft>
        <a:spcPct val="0"/>
      </a:spcAft>
      <a:defRPr kern="1200">
        <a:solidFill>
          <a:schemeClr val="tx1"/>
        </a:solidFill>
        <a:latin typeface="Arial" charset="0"/>
        <a:ea typeface="ＭＳ Ｐゴシック" pitchFamily="34" charset="-128"/>
        <a:cs typeface="+mn-cs"/>
      </a:defRPr>
    </a:lvl1pPr>
    <a:lvl2pPr marL="2194534" algn="l" defTabSz="2194534" rtl="0" fontAlgn="base">
      <a:spcBef>
        <a:spcPct val="0"/>
      </a:spcBef>
      <a:spcAft>
        <a:spcPct val="0"/>
      </a:spcAft>
      <a:defRPr kern="1200">
        <a:solidFill>
          <a:schemeClr val="tx1"/>
        </a:solidFill>
        <a:latin typeface="Arial" charset="0"/>
        <a:ea typeface="ＭＳ Ｐゴシック" pitchFamily="34" charset="-128"/>
        <a:cs typeface="+mn-cs"/>
      </a:defRPr>
    </a:lvl2pPr>
    <a:lvl3pPr marL="4389068" algn="l" defTabSz="2194534" rtl="0" fontAlgn="base">
      <a:spcBef>
        <a:spcPct val="0"/>
      </a:spcBef>
      <a:spcAft>
        <a:spcPct val="0"/>
      </a:spcAft>
      <a:defRPr kern="1200">
        <a:solidFill>
          <a:schemeClr val="tx1"/>
        </a:solidFill>
        <a:latin typeface="Arial" charset="0"/>
        <a:ea typeface="ＭＳ Ｐゴシック" pitchFamily="34" charset="-128"/>
        <a:cs typeface="+mn-cs"/>
      </a:defRPr>
    </a:lvl3pPr>
    <a:lvl4pPr marL="6583602" algn="l" defTabSz="2194534" rtl="0" fontAlgn="base">
      <a:spcBef>
        <a:spcPct val="0"/>
      </a:spcBef>
      <a:spcAft>
        <a:spcPct val="0"/>
      </a:spcAft>
      <a:defRPr kern="1200">
        <a:solidFill>
          <a:schemeClr val="tx1"/>
        </a:solidFill>
        <a:latin typeface="Arial" charset="0"/>
        <a:ea typeface="ＭＳ Ｐゴシック" pitchFamily="34" charset="-128"/>
        <a:cs typeface="+mn-cs"/>
      </a:defRPr>
    </a:lvl4pPr>
    <a:lvl5pPr marL="8778137" algn="l" defTabSz="2194534" rtl="0" fontAlgn="base">
      <a:spcBef>
        <a:spcPct val="0"/>
      </a:spcBef>
      <a:spcAft>
        <a:spcPct val="0"/>
      </a:spcAft>
      <a:defRPr kern="1200">
        <a:solidFill>
          <a:schemeClr val="tx1"/>
        </a:solidFill>
        <a:latin typeface="Arial" charset="0"/>
        <a:ea typeface="ＭＳ Ｐゴシック" pitchFamily="34" charset="-128"/>
        <a:cs typeface="+mn-cs"/>
      </a:defRPr>
    </a:lvl5pPr>
    <a:lvl6pPr marL="10972672" algn="l" defTabSz="4389068" rtl="0" eaLnBrk="1" latinLnBrk="0" hangingPunct="1">
      <a:defRPr kern="1200">
        <a:solidFill>
          <a:schemeClr val="tx1"/>
        </a:solidFill>
        <a:latin typeface="Arial" charset="0"/>
        <a:ea typeface="ＭＳ Ｐゴシック" pitchFamily="34" charset="-128"/>
        <a:cs typeface="+mn-cs"/>
      </a:defRPr>
    </a:lvl6pPr>
    <a:lvl7pPr marL="13167206" algn="l" defTabSz="4389068" rtl="0" eaLnBrk="1" latinLnBrk="0" hangingPunct="1">
      <a:defRPr kern="1200">
        <a:solidFill>
          <a:schemeClr val="tx1"/>
        </a:solidFill>
        <a:latin typeface="Arial" charset="0"/>
        <a:ea typeface="ＭＳ Ｐゴシック" pitchFamily="34" charset="-128"/>
        <a:cs typeface="+mn-cs"/>
      </a:defRPr>
    </a:lvl7pPr>
    <a:lvl8pPr marL="15361740" algn="l" defTabSz="4389068" rtl="0" eaLnBrk="1" latinLnBrk="0" hangingPunct="1">
      <a:defRPr kern="1200">
        <a:solidFill>
          <a:schemeClr val="tx1"/>
        </a:solidFill>
        <a:latin typeface="Arial" charset="0"/>
        <a:ea typeface="ＭＳ Ｐゴシック" pitchFamily="34" charset="-128"/>
        <a:cs typeface="+mn-cs"/>
      </a:defRPr>
    </a:lvl8pPr>
    <a:lvl9pPr marL="17556274" algn="l" defTabSz="4389068" rtl="0" eaLnBrk="1" latinLnBrk="0" hangingPunct="1">
      <a:defRPr kern="1200">
        <a:solidFill>
          <a:schemeClr val="tx1"/>
        </a:solidFill>
        <a:latin typeface="Arial" charset="0"/>
        <a:ea typeface="ＭＳ Ｐゴシック" pitchFamily="34" charset="-128"/>
        <a:cs typeface="+mn-cs"/>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BACC6"/>
    <a:srgbClr val="0070C0"/>
    <a:srgbClr val="C41230"/>
    <a:srgbClr val="E46C0A"/>
    <a:srgbClr val="E57112"/>
    <a:srgbClr val="FFFFFF"/>
    <a:srgbClr val="C7254E"/>
    <a:srgbClr val="00B050"/>
    <a:srgbClr val="24BBF2"/>
    <a:srgbClr val="00B0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autoAdjust="0"/>
    <p:restoredTop sz="95941" autoAdjust="0"/>
  </p:normalViewPr>
  <p:slideViewPr>
    <p:cSldViewPr snapToGrid="0" snapToObjects="1">
      <p:cViewPr varScale="1">
        <p:scale>
          <a:sx n="21" d="100"/>
          <a:sy n="21" d="100"/>
        </p:scale>
        <p:origin x="216" y="102"/>
      </p:cViewPr>
      <p:guideLst>
        <p:guide orient="horz" pos="10368"/>
        <p:guide pos="13824"/>
      </p:guideLst>
    </p:cSldViewPr>
  </p:slideViewPr>
  <p:outlineViewPr>
    <p:cViewPr>
      <p:scale>
        <a:sx n="33" d="100"/>
        <a:sy n="33" d="100"/>
      </p:scale>
      <p:origin x="0" y="0"/>
    </p:cViewPr>
  </p:outlineViewPr>
  <p:notesTextViewPr>
    <p:cViewPr>
      <p:scale>
        <a:sx n="75" d="100"/>
        <a:sy n="75" d="100"/>
      </p:scale>
      <p:origin x="0" y="0"/>
    </p:cViewPr>
  </p:notesTextViewPr>
  <p:notesViewPr>
    <p:cSldViewPr snapToGrid="0" snapToObjects="1">
      <p:cViewPr varScale="1">
        <p:scale>
          <a:sx n="101" d="100"/>
          <a:sy n="101" d="100"/>
        </p:scale>
        <p:origin x="-2616"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3" Type="http://schemas.openxmlformats.org/officeDocument/2006/relationships/notesMaster" Target="notesMasters/notesMaster1.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5" Type="http://schemas.openxmlformats.org/officeDocument/2006/relationships/font" Target="fonts/font1.fntdata"/><Relationship Id="rId15" Type="http://schemas.openxmlformats.org/officeDocument/2006/relationships/viewProps" Target="viewProps.xml"/><Relationship Id="rId10" Type="http://schemas.openxmlformats.org/officeDocument/2006/relationships/font" Target="fonts/font6.fntdata"/><Relationship Id="rId4" Type="http://schemas.openxmlformats.org/officeDocument/2006/relationships/handoutMaster" Target="handoutMasters/handoutMaster1.xml"/><Relationship Id="rId9" Type="http://schemas.openxmlformats.org/officeDocument/2006/relationships/font" Target="fonts/font5.fntdata"/><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61186C1-2136-4F5C-81C5-7E7D5B4818E4}" type="datetimeFigureOut">
              <a:rPr lang="en-US" smtClean="0"/>
              <a:t>1/26/2016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524E169-9EE6-400B-8489-6CA7AC8B5725}" type="slidenum">
              <a:rPr lang="en-US" smtClean="0"/>
              <a:t>‹#›</a:t>
            </a:fld>
            <a:endParaRPr lang="en-US"/>
          </a:p>
        </p:txBody>
      </p:sp>
    </p:spTree>
    <p:extLst>
      <p:ext uri="{BB962C8B-B14F-4D97-AF65-F5344CB8AC3E}">
        <p14:creationId xmlns:p14="http://schemas.microsoft.com/office/powerpoint/2010/main" val="134301543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itchFamily="-111" charset="0"/>
                <a:ea typeface="ＭＳ Ｐゴシック" pitchFamily="-111" charset="-128"/>
                <a:cs typeface="ＭＳ Ｐゴシック" pitchFamily="-111" charset="-128"/>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itchFamily="-111" charset="0"/>
                <a:ea typeface="ＭＳ Ｐゴシック" pitchFamily="-111" charset="-128"/>
                <a:cs typeface="ＭＳ Ｐゴシック" pitchFamily="-111" charset="-128"/>
              </a:defRPr>
            </a:lvl1pPr>
          </a:lstStyle>
          <a:p>
            <a:pPr>
              <a:defRPr/>
            </a:pPr>
            <a:fld id="{5CED8F03-33F9-49DD-B78E-DE1AC6832885}" type="datetimeFigureOut">
              <a:rPr lang="en-US"/>
              <a:pPr>
                <a:defRPr/>
              </a:pPr>
              <a:t>1/26/2016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pitchFamily="-111" charset="0"/>
                <a:ea typeface="ＭＳ Ｐゴシック" pitchFamily="-111" charset="-128"/>
                <a:cs typeface="ＭＳ Ｐゴシック" pitchFamily="-111" charset="-128"/>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Arial" pitchFamily="-111" charset="0"/>
                <a:ea typeface="ＭＳ Ｐゴシック" pitchFamily="-111" charset="-128"/>
                <a:cs typeface="ＭＳ Ｐゴシック" pitchFamily="-111" charset="-128"/>
              </a:defRPr>
            </a:lvl1pPr>
          </a:lstStyle>
          <a:p>
            <a:pPr>
              <a:defRPr/>
            </a:pPr>
            <a:fld id="{E535B096-6CBE-4AB3-9529-5688244F2DCE}" type="slidenum">
              <a:rPr lang="en-US"/>
              <a:pPr>
                <a:defRPr/>
              </a:pPr>
              <a:t>‹#›</a:t>
            </a:fld>
            <a:endParaRPr lang="en-US"/>
          </a:p>
        </p:txBody>
      </p:sp>
    </p:spTree>
    <p:extLst>
      <p:ext uri="{BB962C8B-B14F-4D97-AF65-F5344CB8AC3E}">
        <p14:creationId xmlns:p14="http://schemas.microsoft.com/office/powerpoint/2010/main" val="151204090"/>
      </p:ext>
    </p:extLst>
  </p:cSld>
  <p:clrMap bg1="lt1" tx1="dk1" bg2="lt2" tx2="dk2" accent1="accent1" accent2="accent2" accent3="accent3" accent4="accent4" accent5="accent5" accent6="accent6" hlink="hlink" folHlink="folHlink"/>
  <p:notesStyle>
    <a:lvl1pPr algn="l" defTabSz="2194534" rtl="0" eaLnBrk="0" fontAlgn="base" hangingPunct="0">
      <a:spcBef>
        <a:spcPct val="30000"/>
      </a:spcBef>
      <a:spcAft>
        <a:spcPct val="0"/>
      </a:spcAft>
      <a:defRPr sz="5800" kern="1200">
        <a:solidFill>
          <a:schemeClr val="tx1"/>
        </a:solidFill>
        <a:latin typeface="+mn-lt"/>
        <a:ea typeface="+mn-ea"/>
        <a:cs typeface="+mn-cs"/>
      </a:defRPr>
    </a:lvl1pPr>
    <a:lvl2pPr marL="2194534" algn="l" defTabSz="2194534" rtl="0" eaLnBrk="0" fontAlgn="base" hangingPunct="0">
      <a:spcBef>
        <a:spcPct val="30000"/>
      </a:spcBef>
      <a:spcAft>
        <a:spcPct val="0"/>
      </a:spcAft>
      <a:defRPr sz="5800" kern="1200">
        <a:solidFill>
          <a:schemeClr val="tx1"/>
        </a:solidFill>
        <a:latin typeface="+mn-lt"/>
        <a:ea typeface="+mn-ea"/>
        <a:cs typeface="+mn-cs"/>
      </a:defRPr>
    </a:lvl2pPr>
    <a:lvl3pPr marL="4389068" algn="l" defTabSz="2194534" rtl="0" eaLnBrk="0" fontAlgn="base" hangingPunct="0">
      <a:spcBef>
        <a:spcPct val="30000"/>
      </a:spcBef>
      <a:spcAft>
        <a:spcPct val="0"/>
      </a:spcAft>
      <a:defRPr sz="5800" kern="1200">
        <a:solidFill>
          <a:schemeClr val="tx1"/>
        </a:solidFill>
        <a:latin typeface="+mn-lt"/>
        <a:ea typeface="+mn-ea"/>
        <a:cs typeface="+mn-cs"/>
      </a:defRPr>
    </a:lvl3pPr>
    <a:lvl4pPr marL="6583602" algn="l" defTabSz="2194534" rtl="0" eaLnBrk="0" fontAlgn="base" hangingPunct="0">
      <a:spcBef>
        <a:spcPct val="30000"/>
      </a:spcBef>
      <a:spcAft>
        <a:spcPct val="0"/>
      </a:spcAft>
      <a:defRPr sz="5800" kern="1200">
        <a:solidFill>
          <a:schemeClr val="tx1"/>
        </a:solidFill>
        <a:latin typeface="+mn-lt"/>
        <a:ea typeface="+mn-ea"/>
        <a:cs typeface="+mn-cs"/>
      </a:defRPr>
    </a:lvl4pPr>
    <a:lvl5pPr marL="8778137" algn="l" defTabSz="2194534" rtl="0" eaLnBrk="0" fontAlgn="base" hangingPunct="0">
      <a:spcBef>
        <a:spcPct val="30000"/>
      </a:spcBef>
      <a:spcAft>
        <a:spcPct val="0"/>
      </a:spcAft>
      <a:defRPr sz="5800" kern="1200">
        <a:solidFill>
          <a:schemeClr val="tx1"/>
        </a:solidFill>
        <a:latin typeface="+mn-lt"/>
        <a:ea typeface="+mn-ea"/>
        <a:cs typeface="+mn-cs"/>
      </a:defRPr>
    </a:lvl5pPr>
    <a:lvl6pPr marL="10972672" algn="l" defTabSz="2194534" rtl="0" eaLnBrk="1" latinLnBrk="0" hangingPunct="1">
      <a:defRPr sz="5800" kern="1200">
        <a:solidFill>
          <a:schemeClr val="tx1"/>
        </a:solidFill>
        <a:latin typeface="+mn-lt"/>
        <a:ea typeface="+mn-ea"/>
        <a:cs typeface="+mn-cs"/>
      </a:defRPr>
    </a:lvl6pPr>
    <a:lvl7pPr marL="13167206" algn="l" defTabSz="2194534" rtl="0" eaLnBrk="1" latinLnBrk="0" hangingPunct="1">
      <a:defRPr sz="5800" kern="1200">
        <a:solidFill>
          <a:schemeClr val="tx1"/>
        </a:solidFill>
        <a:latin typeface="+mn-lt"/>
        <a:ea typeface="+mn-ea"/>
        <a:cs typeface="+mn-cs"/>
      </a:defRPr>
    </a:lvl7pPr>
    <a:lvl8pPr marL="15361740" algn="l" defTabSz="2194534" rtl="0" eaLnBrk="1" latinLnBrk="0" hangingPunct="1">
      <a:defRPr sz="5800" kern="1200">
        <a:solidFill>
          <a:schemeClr val="tx1"/>
        </a:solidFill>
        <a:latin typeface="+mn-lt"/>
        <a:ea typeface="+mn-ea"/>
        <a:cs typeface="+mn-cs"/>
      </a:defRPr>
    </a:lvl8pPr>
    <a:lvl9pPr marL="17556274" algn="l" defTabSz="2194534" rtl="0" eaLnBrk="1" latinLnBrk="0" hangingPunct="1">
      <a:defRPr sz="5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423" y="10225769"/>
            <a:ext cx="37308367" cy="7055985"/>
          </a:xfrm>
          <a:prstGeom prst="rect">
            <a:avLst/>
          </a:prstGeom>
        </p:spPr>
        <p:txBody>
          <a:bodyPr lIns="120015" tIns="60008" rIns="120015" bIns="60008"/>
          <a:lstStyle/>
          <a:p>
            <a:r>
              <a:rPr lang="en-US" smtClean="0"/>
              <a:t>Click to edit Master title style</a:t>
            </a:r>
            <a:endParaRPr lang="en-US"/>
          </a:p>
        </p:txBody>
      </p:sp>
      <p:sp>
        <p:nvSpPr>
          <p:cNvPr id="3" name="Subtitle 2"/>
          <p:cNvSpPr>
            <a:spLocks noGrp="1"/>
          </p:cNvSpPr>
          <p:nvPr>
            <p:ph type="subTitle" idx="1"/>
          </p:nvPr>
        </p:nvSpPr>
        <p:spPr>
          <a:xfrm>
            <a:off x="6582836" y="18653353"/>
            <a:ext cx="30725533" cy="8413296"/>
          </a:xfrm>
          <a:prstGeom prst="rect">
            <a:avLst/>
          </a:prstGeom>
        </p:spPr>
        <p:txBody>
          <a:bodyPr lIns="120015" tIns="60008" rIns="120015" bIns="60008"/>
          <a:lstStyle>
            <a:lvl1pPr marL="0" indent="0" algn="ctr">
              <a:buNone/>
              <a:defRPr>
                <a:solidFill>
                  <a:schemeClr val="tx1">
                    <a:tint val="75000"/>
                  </a:schemeClr>
                </a:solidFill>
              </a:defRPr>
            </a:lvl1pPr>
            <a:lvl2pPr marL="337517" indent="0" algn="ctr">
              <a:buNone/>
              <a:defRPr>
                <a:solidFill>
                  <a:schemeClr val="tx1">
                    <a:tint val="75000"/>
                  </a:schemeClr>
                </a:solidFill>
              </a:defRPr>
            </a:lvl2pPr>
            <a:lvl3pPr marL="675035" indent="0" algn="ctr">
              <a:buNone/>
              <a:defRPr>
                <a:solidFill>
                  <a:schemeClr val="tx1">
                    <a:tint val="75000"/>
                  </a:schemeClr>
                </a:solidFill>
              </a:defRPr>
            </a:lvl3pPr>
            <a:lvl4pPr marL="1012551" indent="0" algn="ctr">
              <a:buNone/>
              <a:defRPr>
                <a:solidFill>
                  <a:schemeClr val="tx1">
                    <a:tint val="75000"/>
                  </a:schemeClr>
                </a:solidFill>
              </a:defRPr>
            </a:lvl4pPr>
            <a:lvl5pPr marL="1350068" indent="0" algn="ctr">
              <a:buNone/>
              <a:defRPr>
                <a:solidFill>
                  <a:schemeClr val="tx1">
                    <a:tint val="75000"/>
                  </a:schemeClr>
                </a:solidFill>
              </a:defRPr>
            </a:lvl5pPr>
            <a:lvl6pPr marL="1687585" indent="0" algn="ctr">
              <a:buNone/>
              <a:defRPr>
                <a:solidFill>
                  <a:schemeClr val="tx1">
                    <a:tint val="75000"/>
                  </a:schemeClr>
                </a:solidFill>
              </a:defRPr>
            </a:lvl6pPr>
            <a:lvl7pPr marL="2025102" indent="0" algn="ctr">
              <a:buNone/>
              <a:defRPr>
                <a:solidFill>
                  <a:schemeClr val="tx1">
                    <a:tint val="75000"/>
                  </a:schemeClr>
                </a:solidFill>
              </a:defRPr>
            </a:lvl7pPr>
            <a:lvl8pPr marL="2362619" indent="0" algn="ctr">
              <a:buNone/>
              <a:defRPr>
                <a:solidFill>
                  <a:schemeClr val="tx1">
                    <a:tint val="75000"/>
                  </a:schemeClr>
                </a:solidFill>
              </a:defRPr>
            </a:lvl8pPr>
            <a:lvl9pPr marL="2700135" indent="0" algn="ctr">
              <a:buNone/>
              <a:defRPr>
                <a:solidFill>
                  <a:schemeClr val="tx1">
                    <a:tint val="75000"/>
                  </a:schemeClr>
                </a:solidFill>
              </a:defRPr>
            </a:lvl9pPr>
          </a:lstStyle>
          <a:p>
            <a:r>
              <a:rPr lang="en-US" smtClean="0"/>
              <a:t>Click to edit Master subtitle style</a:t>
            </a:r>
            <a:endParaRPr lang="en-US"/>
          </a:p>
        </p:txBody>
      </p:sp>
    </p:spTree>
    <p:extLst>
      <p:ext uri="{BB962C8B-B14F-4D97-AF65-F5344CB8AC3E}">
        <p14:creationId xmlns:p14="http://schemas.microsoft.com/office/powerpoint/2010/main" val="695775864"/>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rotWithShape="1">
          <a:gsLst>
            <a:gs pos="0">
              <a:srgbClr val="4B647B"/>
            </a:gs>
            <a:gs pos="100000">
              <a:srgbClr val="292E36"/>
            </a:gs>
          </a:gsLst>
          <a:lin ang="5400000"/>
        </a:gradFill>
        <a:effectLst/>
      </p:bgPr>
    </p:bg>
    <p:spTree>
      <p:nvGrpSpPr>
        <p:cNvPr id="1" name=""/>
        <p:cNvGrpSpPr/>
        <p:nvPr/>
      </p:nvGrpSpPr>
      <p:grpSpPr>
        <a:xfrm>
          <a:off x="0" y="0"/>
          <a:ext cx="0" cy="0"/>
          <a:chOff x="0" y="0"/>
          <a:chExt cx="0" cy="0"/>
        </a:xfrm>
      </p:grpSpPr>
      <p:sp>
        <p:nvSpPr>
          <p:cNvPr id="2" name="Rectangle 1"/>
          <p:cNvSpPr/>
          <p:nvPr userDrawn="1"/>
        </p:nvSpPr>
        <p:spPr>
          <a:xfrm>
            <a:off x="0" y="4839332"/>
            <a:ext cx="43891200" cy="1025283"/>
          </a:xfrm>
          <a:prstGeom prst="rect">
            <a:avLst/>
          </a:prstGeom>
          <a:solidFill>
            <a:srgbClr val="B53443"/>
          </a:solidFill>
          <a:ln>
            <a:noFill/>
          </a:ln>
          <a:effectLst>
            <a:outerShdw blurRad="127000" dist="38100" dir="5400000" algn="t" rotWithShape="0">
              <a:prstClr val="black"/>
            </a:outerShdw>
          </a:effectLst>
        </p:spPr>
        <p:style>
          <a:lnRef idx="1">
            <a:schemeClr val="accent1"/>
          </a:lnRef>
          <a:fillRef idx="3">
            <a:schemeClr val="accent1"/>
          </a:fillRef>
          <a:effectRef idx="2">
            <a:schemeClr val="accent1"/>
          </a:effectRef>
          <a:fontRef idx="minor">
            <a:schemeClr val="lt1"/>
          </a:fontRef>
        </p:style>
        <p:txBody>
          <a:bodyPr lIns="67508" tIns="33755" rIns="67508" bIns="33755" spcCol="0" rtlCol="0" anchor="ctr"/>
          <a:lstStyle/>
          <a:p>
            <a:pPr algn="ctr"/>
            <a:endParaRPr lang="en-US"/>
          </a:p>
        </p:txBody>
      </p:sp>
      <p:sp>
        <p:nvSpPr>
          <p:cNvPr id="3" name="Rectangle 2"/>
          <p:cNvSpPr/>
          <p:nvPr userDrawn="1"/>
        </p:nvSpPr>
        <p:spPr>
          <a:xfrm>
            <a:off x="0" y="4534681"/>
            <a:ext cx="43891200" cy="304655"/>
          </a:xfrm>
          <a:prstGeom prst="rect">
            <a:avLst/>
          </a:prstGeom>
          <a:solidFill>
            <a:srgbClr val="FAAA47"/>
          </a:solidFill>
          <a:ln>
            <a:noFill/>
          </a:ln>
          <a:effectLst/>
        </p:spPr>
        <p:style>
          <a:lnRef idx="1">
            <a:schemeClr val="accent1"/>
          </a:lnRef>
          <a:fillRef idx="3">
            <a:schemeClr val="accent1"/>
          </a:fillRef>
          <a:effectRef idx="2">
            <a:schemeClr val="accent1"/>
          </a:effectRef>
          <a:fontRef idx="minor">
            <a:schemeClr val="lt1"/>
          </a:fontRef>
        </p:style>
        <p:txBody>
          <a:bodyPr lIns="67508" tIns="33755" rIns="67508" bIns="33755" spcCol="0" rtlCol="0" anchor="ctr"/>
          <a:lstStyle/>
          <a:p>
            <a:pPr algn="ctr"/>
            <a:endParaRPr lang="en-US"/>
          </a:p>
        </p:txBody>
      </p:sp>
      <p:sp>
        <p:nvSpPr>
          <p:cNvPr id="7" name="Rectangle 6"/>
          <p:cNvSpPr/>
          <p:nvPr userDrawn="1"/>
        </p:nvSpPr>
        <p:spPr>
          <a:xfrm>
            <a:off x="0" y="2"/>
            <a:ext cx="43891200" cy="453467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67508" tIns="33755" rIns="67508" bIns="33755" spcCol="0" rtlCol="0" anchor="ctr"/>
          <a:lstStyle/>
          <a:p>
            <a:pPr algn="ctr"/>
            <a:endParaRPr lang="en-US"/>
          </a:p>
        </p:txBody>
      </p:sp>
      <p:sp>
        <p:nvSpPr>
          <p:cNvPr id="4" name="Rectangle 3"/>
          <p:cNvSpPr/>
          <p:nvPr userDrawn="1"/>
        </p:nvSpPr>
        <p:spPr>
          <a:xfrm>
            <a:off x="0" y="4824818"/>
            <a:ext cx="43891200" cy="1025283"/>
          </a:xfrm>
          <a:prstGeom prst="rect">
            <a:avLst/>
          </a:prstGeom>
          <a:solidFill>
            <a:srgbClr val="C4123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758" r:id="rId1"/>
  </p:sldLayoutIdLst>
  <p:timing>
    <p:tnLst>
      <p:par>
        <p:cTn id="1" dur="indefinite" restart="never" nodeType="tmRoot"/>
      </p:par>
    </p:tnLst>
  </p:timing>
  <p:txStyles>
    <p:titleStyle>
      <a:lvl1pPr algn="ctr" defTabSz="1234333" rtl="0" fontAlgn="base">
        <a:spcBef>
          <a:spcPct val="0"/>
        </a:spcBef>
        <a:spcAft>
          <a:spcPct val="0"/>
        </a:spcAft>
        <a:defRPr sz="11868" kern="1200">
          <a:solidFill>
            <a:schemeClr val="tx1"/>
          </a:solidFill>
          <a:latin typeface="+mj-lt"/>
          <a:ea typeface="ＭＳ Ｐゴシック" pitchFamily="-111" charset="-128"/>
          <a:cs typeface="ＭＳ Ｐゴシック" pitchFamily="-111" charset="-128"/>
        </a:defRPr>
      </a:lvl1pPr>
      <a:lvl2pPr algn="ctr" defTabSz="1234333" rtl="0" fontAlgn="base">
        <a:spcBef>
          <a:spcPct val="0"/>
        </a:spcBef>
        <a:spcAft>
          <a:spcPct val="0"/>
        </a:spcAft>
        <a:defRPr sz="11868">
          <a:solidFill>
            <a:schemeClr val="tx1"/>
          </a:solidFill>
          <a:latin typeface="Arial" charset="0"/>
          <a:ea typeface="ＭＳ Ｐゴシック" pitchFamily="-111" charset="-128"/>
          <a:cs typeface="ＭＳ Ｐゴシック" pitchFamily="-111" charset="-128"/>
        </a:defRPr>
      </a:lvl2pPr>
      <a:lvl3pPr algn="ctr" defTabSz="1234333" rtl="0" fontAlgn="base">
        <a:spcBef>
          <a:spcPct val="0"/>
        </a:spcBef>
        <a:spcAft>
          <a:spcPct val="0"/>
        </a:spcAft>
        <a:defRPr sz="11868">
          <a:solidFill>
            <a:schemeClr val="tx1"/>
          </a:solidFill>
          <a:latin typeface="Arial" charset="0"/>
          <a:ea typeface="ＭＳ Ｐゴシック" pitchFamily="-111" charset="-128"/>
          <a:cs typeface="ＭＳ Ｐゴシック" pitchFamily="-111" charset="-128"/>
        </a:defRPr>
      </a:lvl3pPr>
      <a:lvl4pPr algn="ctr" defTabSz="1234333" rtl="0" fontAlgn="base">
        <a:spcBef>
          <a:spcPct val="0"/>
        </a:spcBef>
        <a:spcAft>
          <a:spcPct val="0"/>
        </a:spcAft>
        <a:defRPr sz="11868">
          <a:solidFill>
            <a:schemeClr val="tx1"/>
          </a:solidFill>
          <a:latin typeface="Arial" charset="0"/>
          <a:ea typeface="ＭＳ Ｐゴシック" pitchFamily="-111" charset="-128"/>
          <a:cs typeface="ＭＳ Ｐゴシック" pitchFamily="-111" charset="-128"/>
        </a:defRPr>
      </a:lvl4pPr>
      <a:lvl5pPr algn="ctr" defTabSz="1234333" rtl="0" fontAlgn="base">
        <a:spcBef>
          <a:spcPct val="0"/>
        </a:spcBef>
        <a:spcAft>
          <a:spcPct val="0"/>
        </a:spcAft>
        <a:defRPr sz="11868">
          <a:solidFill>
            <a:schemeClr val="tx1"/>
          </a:solidFill>
          <a:latin typeface="Arial" charset="0"/>
          <a:ea typeface="ＭＳ Ｐゴシック" pitchFamily="-111" charset="-128"/>
          <a:cs typeface="ＭＳ Ｐゴシック" pitchFamily="-111" charset="-128"/>
        </a:defRPr>
      </a:lvl5pPr>
      <a:lvl6pPr marL="1234333" algn="ctr" defTabSz="1234333" rtl="0" eaLnBrk="1" fontAlgn="base" hangingPunct="1">
        <a:spcBef>
          <a:spcPct val="0"/>
        </a:spcBef>
        <a:spcAft>
          <a:spcPct val="0"/>
        </a:spcAft>
        <a:defRPr sz="11868">
          <a:solidFill>
            <a:schemeClr val="tx1"/>
          </a:solidFill>
          <a:latin typeface="Calibri" pitchFamily="-111" charset="0"/>
          <a:ea typeface="ＭＳ Ｐゴシック" pitchFamily="-111" charset="-128"/>
          <a:cs typeface="ＭＳ Ｐゴシック" pitchFamily="-111" charset="-128"/>
        </a:defRPr>
      </a:lvl6pPr>
      <a:lvl7pPr marL="2468666" algn="ctr" defTabSz="1234333" rtl="0" eaLnBrk="1" fontAlgn="base" hangingPunct="1">
        <a:spcBef>
          <a:spcPct val="0"/>
        </a:spcBef>
        <a:spcAft>
          <a:spcPct val="0"/>
        </a:spcAft>
        <a:defRPr sz="11868">
          <a:solidFill>
            <a:schemeClr val="tx1"/>
          </a:solidFill>
          <a:latin typeface="Calibri" pitchFamily="-111" charset="0"/>
          <a:ea typeface="ＭＳ Ｐゴシック" pitchFamily="-111" charset="-128"/>
          <a:cs typeface="ＭＳ Ｐゴシック" pitchFamily="-111" charset="-128"/>
        </a:defRPr>
      </a:lvl7pPr>
      <a:lvl8pPr marL="3703000" algn="ctr" defTabSz="1234333" rtl="0" eaLnBrk="1" fontAlgn="base" hangingPunct="1">
        <a:spcBef>
          <a:spcPct val="0"/>
        </a:spcBef>
        <a:spcAft>
          <a:spcPct val="0"/>
        </a:spcAft>
        <a:defRPr sz="11868">
          <a:solidFill>
            <a:schemeClr val="tx1"/>
          </a:solidFill>
          <a:latin typeface="Calibri" pitchFamily="-111" charset="0"/>
          <a:ea typeface="ＭＳ Ｐゴシック" pitchFamily="-111" charset="-128"/>
          <a:cs typeface="ＭＳ Ｐゴシック" pitchFamily="-111" charset="-128"/>
        </a:defRPr>
      </a:lvl8pPr>
      <a:lvl9pPr marL="4937332" algn="ctr" defTabSz="1234333" rtl="0" eaLnBrk="1" fontAlgn="base" hangingPunct="1">
        <a:spcBef>
          <a:spcPct val="0"/>
        </a:spcBef>
        <a:spcAft>
          <a:spcPct val="0"/>
        </a:spcAft>
        <a:defRPr sz="11868">
          <a:solidFill>
            <a:schemeClr val="tx1"/>
          </a:solidFill>
          <a:latin typeface="Calibri" pitchFamily="-111" charset="0"/>
          <a:ea typeface="ＭＳ Ｐゴシック" pitchFamily="-111" charset="-128"/>
          <a:cs typeface="ＭＳ Ｐゴシック" pitchFamily="-111" charset="-128"/>
        </a:defRPr>
      </a:lvl9pPr>
    </p:titleStyle>
    <p:bodyStyle>
      <a:lvl1pPr marL="925751" indent="-925751" algn="l" defTabSz="1234333" rtl="0" fontAlgn="base">
        <a:spcBef>
          <a:spcPct val="20000"/>
        </a:spcBef>
        <a:spcAft>
          <a:spcPct val="0"/>
        </a:spcAft>
        <a:buFont typeface="Arial" charset="0"/>
        <a:buChar char="•"/>
        <a:defRPr sz="8663" kern="1200">
          <a:solidFill>
            <a:schemeClr val="tx1"/>
          </a:solidFill>
          <a:latin typeface="+mn-lt"/>
          <a:ea typeface="ＭＳ Ｐゴシック" pitchFamily="-111" charset="-128"/>
          <a:cs typeface="ＭＳ Ｐゴシック" pitchFamily="-111" charset="-128"/>
        </a:defRPr>
      </a:lvl1pPr>
      <a:lvl2pPr marL="2005791" indent="-771459" algn="l" defTabSz="1234333" rtl="0" fontAlgn="base">
        <a:spcBef>
          <a:spcPct val="20000"/>
        </a:spcBef>
        <a:spcAft>
          <a:spcPct val="0"/>
        </a:spcAft>
        <a:buFont typeface="Arial" charset="0"/>
        <a:buChar char="–"/>
        <a:defRPr sz="7538" kern="1200">
          <a:solidFill>
            <a:schemeClr val="tx1"/>
          </a:solidFill>
          <a:latin typeface="+mn-lt"/>
          <a:ea typeface="ＭＳ Ｐゴシック" pitchFamily="-111" charset="-128"/>
          <a:cs typeface="+mn-cs"/>
        </a:defRPr>
      </a:lvl2pPr>
      <a:lvl3pPr marL="3085834" indent="-617168" algn="l" defTabSz="1234333" rtl="0" fontAlgn="base">
        <a:spcBef>
          <a:spcPct val="20000"/>
        </a:spcBef>
        <a:spcAft>
          <a:spcPct val="0"/>
        </a:spcAft>
        <a:buFont typeface="Arial" charset="0"/>
        <a:buChar char="•"/>
        <a:defRPr sz="6525" kern="1200">
          <a:solidFill>
            <a:schemeClr val="tx1"/>
          </a:solidFill>
          <a:latin typeface="+mn-lt"/>
          <a:ea typeface="ＭＳ Ｐゴシック" pitchFamily="-111" charset="-128"/>
          <a:cs typeface="+mn-cs"/>
        </a:defRPr>
      </a:lvl3pPr>
      <a:lvl4pPr marL="4320165" indent="-617168" algn="l" defTabSz="1234333" rtl="0" fontAlgn="base">
        <a:spcBef>
          <a:spcPct val="20000"/>
        </a:spcBef>
        <a:spcAft>
          <a:spcPct val="0"/>
        </a:spcAft>
        <a:buFont typeface="Arial" charset="0"/>
        <a:buChar char="–"/>
        <a:defRPr sz="5400" kern="1200">
          <a:solidFill>
            <a:schemeClr val="tx1"/>
          </a:solidFill>
          <a:latin typeface="+mn-lt"/>
          <a:ea typeface="ＭＳ Ｐゴシック" pitchFamily="-111" charset="-128"/>
          <a:cs typeface="+mn-cs"/>
        </a:defRPr>
      </a:lvl4pPr>
      <a:lvl5pPr marL="5554499" indent="-617168" algn="l" defTabSz="1234333" rtl="0" fontAlgn="base">
        <a:spcBef>
          <a:spcPct val="20000"/>
        </a:spcBef>
        <a:spcAft>
          <a:spcPct val="0"/>
        </a:spcAft>
        <a:buFont typeface="Arial" charset="0"/>
        <a:buChar char="»"/>
        <a:defRPr sz="5400" kern="1200">
          <a:solidFill>
            <a:schemeClr val="tx1"/>
          </a:solidFill>
          <a:latin typeface="+mn-lt"/>
          <a:ea typeface="ＭＳ Ｐゴシック" pitchFamily="-111" charset="-128"/>
          <a:cs typeface="+mn-cs"/>
        </a:defRPr>
      </a:lvl5pPr>
      <a:lvl6pPr marL="6788833" indent="-617168" algn="l" defTabSz="1234333" rtl="0" eaLnBrk="1" latinLnBrk="0" hangingPunct="1">
        <a:spcBef>
          <a:spcPct val="20000"/>
        </a:spcBef>
        <a:buFont typeface="Arial"/>
        <a:buChar char="•"/>
        <a:defRPr sz="5400" kern="1200">
          <a:solidFill>
            <a:schemeClr val="tx1"/>
          </a:solidFill>
          <a:latin typeface="+mn-lt"/>
          <a:ea typeface="+mn-ea"/>
          <a:cs typeface="+mn-cs"/>
        </a:defRPr>
      </a:lvl6pPr>
      <a:lvl7pPr marL="8023166" indent="-617168" algn="l" defTabSz="1234333" rtl="0" eaLnBrk="1" latinLnBrk="0" hangingPunct="1">
        <a:spcBef>
          <a:spcPct val="20000"/>
        </a:spcBef>
        <a:buFont typeface="Arial"/>
        <a:buChar char="•"/>
        <a:defRPr sz="5400" kern="1200">
          <a:solidFill>
            <a:schemeClr val="tx1"/>
          </a:solidFill>
          <a:latin typeface="+mn-lt"/>
          <a:ea typeface="+mn-ea"/>
          <a:cs typeface="+mn-cs"/>
        </a:defRPr>
      </a:lvl7pPr>
      <a:lvl8pPr marL="9257498" indent="-617168" algn="l" defTabSz="1234333" rtl="0" eaLnBrk="1" latinLnBrk="0" hangingPunct="1">
        <a:spcBef>
          <a:spcPct val="20000"/>
        </a:spcBef>
        <a:buFont typeface="Arial"/>
        <a:buChar char="•"/>
        <a:defRPr sz="5400" kern="1200">
          <a:solidFill>
            <a:schemeClr val="tx1"/>
          </a:solidFill>
          <a:latin typeface="+mn-lt"/>
          <a:ea typeface="+mn-ea"/>
          <a:cs typeface="+mn-cs"/>
        </a:defRPr>
      </a:lvl8pPr>
      <a:lvl9pPr marL="10491830" indent="-617168" algn="l" defTabSz="1234333" rtl="0" eaLnBrk="1" latinLnBrk="0" hangingPunct="1">
        <a:spcBef>
          <a:spcPct val="20000"/>
        </a:spcBef>
        <a:buFont typeface="Arial"/>
        <a:buChar char="•"/>
        <a:defRPr sz="5400" kern="1200">
          <a:solidFill>
            <a:schemeClr val="tx1"/>
          </a:solidFill>
          <a:latin typeface="+mn-lt"/>
          <a:ea typeface="+mn-ea"/>
          <a:cs typeface="+mn-cs"/>
        </a:defRPr>
      </a:lvl9pPr>
    </p:bodyStyle>
    <p:otherStyle>
      <a:defPPr>
        <a:defRPr lang="en-US"/>
      </a:defPPr>
      <a:lvl1pPr marL="0" algn="l" defTabSz="1234333" rtl="0" eaLnBrk="1" latinLnBrk="0" hangingPunct="1">
        <a:defRPr sz="4894" kern="1200">
          <a:solidFill>
            <a:schemeClr val="tx1"/>
          </a:solidFill>
          <a:latin typeface="+mn-lt"/>
          <a:ea typeface="+mn-ea"/>
          <a:cs typeface="+mn-cs"/>
        </a:defRPr>
      </a:lvl1pPr>
      <a:lvl2pPr marL="1234333" algn="l" defTabSz="1234333" rtl="0" eaLnBrk="1" latinLnBrk="0" hangingPunct="1">
        <a:defRPr sz="4894" kern="1200">
          <a:solidFill>
            <a:schemeClr val="tx1"/>
          </a:solidFill>
          <a:latin typeface="+mn-lt"/>
          <a:ea typeface="+mn-ea"/>
          <a:cs typeface="+mn-cs"/>
        </a:defRPr>
      </a:lvl2pPr>
      <a:lvl3pPr marL="2468666" algn="l" defTabSz="1234333" rtl="0" eaLnBrk="1" latinLnBrk="0" hangingPunct="1">
        <a:defRPr sz="4894" kern="1200">
          <a:solidFill>
            <a:schemeClr val="tx1"/>
          </a:solidFill>
          <a:latin typeface="+mn-lt"/>
          <a:ea typeface="+mn-ea"/>
          <a:cs typeface="+mn-cs"/>
        </a:defRPr>
      </a:lvl3pPr>
      <a:lvl4pPr marL="3703000" algn="l" defTabSz="1234333" rtl="0" eaLnBrk="1" latinLnBrk="0" hangingPunct="1">
        <a:defRPr sz="4894" kern="1200">
          <a:solidFill>
            <a:schemeClr val="tx1"/>
          </a:solidFill>
          <a:latin typeface="+mn-lt"/>
          <a:ea typeface="+mn-ea"/>
          <a:cs typeface="+mn-cs"/>
        </a:defRPr>
      </a:lvl4pPr>
      <a:lvl5pPr marL="4937332" algn="l" defTabSz="1234333" rtl="0" eaLnBrk="1" latinLnBrk="0" hangingPunct="1">
        <a:defRPr sz="4894" kern="1200">
          <a:solidFill>
            <a:schemeClr val="tx1"/>
          </a:solidFill>
          <a:latin typeface="+mn-lt"/>
          <a:ea typeface="+mn-ea"/>
          <a:cs typeface="+mn-cs"/>
        </a:defRPr>
      </a:lvl5pPr>
      <a:lvl6pPr marL="6171666" algn="l" defTabSz="1234333" rtl="0" eaLnBrk="1" latinLnBrk="0" hangingPunct="1">
        <a:defRPr sz="4894" kern="1200">
          <a:solidFill>
            <a:schemeClr val="tx1"/>
          </a:solidFill>
          <a:latin typeface="+mn-lt"/>
          <a:ea typeface="+mn-ea"/>
          <a:cs typeface="+mn-cs"/>
        </a:defRPr>
      </a:lvl6pPr>
      <a:lvl7pPr marL="7405998" algn="l" defTabSz="1234333" rtl="0" eaLnBrk="1" latinLnBrk="0" hangingPunct="1">
        <a:defRPr sz="4894" kern="1200">
          <a:solidFill>
            <a:schemeClr val="tx1"/>
          </a:solidFill>
          <a:latin typeface="+mn-lt"/>
          <a:ea typeface="+mn-ea"/>
          <a:cs typeface="+mn-cs"/>
        </a:defRPr>
      </a:lvl7pPr>
      <a:lvl8pPr marL="8640331" algn="l" defTabSz="1234333" rtl="0" eaLnBrk="1" latinLnBrk="0" hangingPunct="1">
        <a:defRPr sz="4894" kern="1200">
          <a:solidFill>
            <a:schemeClr val="tx1"/>
          </a:solidFill>
          <a:latin typeface="+mn-lt"/>
          <a:ea typeface="+mn-ea"/>
          <a:cs typeface="+mn-cs"/>
        </a:defRPr>
      </a:lvl8pPr>
      <a:lvl9pPr marL="9874664" algn="l" defTabSz="1234333" rtl="0" eaLnBrk="1" latinLnBrk="0" hangingPunct="1">
        <a:defRPr sz="489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3636" b="64025"/>
          <a:stretch/>
        </p:blipFill>
        <p:spPr>
          <a:xfrm>
            <a:off x="29251926" y="11058960"/>
            <a:ext cx="10116388" cy="1400538"/>
          </a:xfrm>
          <a:prstGeom prst="rect">
            <a:avLst/>
          </a:prstGeom>
        </p:spPr>
      </p:pic>
      <p:pic>
        <p:nvPicPr>
          <p:cNvPr id="43" name="Picture 4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56094" y="17400442"/>
            <a:ext cx="6644621" cy="853778"/>
          </a:xfrm>
          <a:prstGeom prst="rect">
            <a:avLst/>
          </a:prstGeom>
        </p:spPr>
      </p:pic>
      <p:sp>
        <p:nvSpPr>
          <p:cNvPr id="29" name="Text Box 7"/>
          <p:cNvSpPr txBox="1">
            <a:spLocks noChangeArrowheads="1"/>
          </p:cNvSpPr>
          <p:nvPr/>
        </p:nvSpPr>
        <p:spPr bwMode="auto">
          <a:xfrm>
            <a:off x="11906282" y="932285"/>
            <a:ext cx="15163434" cy="19148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67508" tIns="33755" rIns="67508" bIns="33755">
            <a:spAutoFit/>
          </a:bodyPr>
          <a:lstStyle>
            <a:lvl1pPr defTabSz="3343275">
              <a:defRPr>
                <a:solidFill>
                  <a:schemeClr val="tx1"/>
                </a:solidFill>
                <a:latin typeface="Arial" charset="0"/>
              </a:defRPr>
            </a:lvl1pPr>
            <a:lvl2pPr defTabSz="3343275">
              <a:defRPr>
                <a:solidFill>
                  <a:schemeClr val="tx1"/>
                </a:solidFill>
                <a:latin typeface="Arial" charset="0"/>
              </a:defRPr>
            </a:lvl2pPr>
            <a:lvl3pPr defTabSz="3343275">
              <a:defRPr>
                <a:solidFill>
                  <a:schemeClr val="tx1"/>
                </a:solidFill>
                <a:latin typeface="Arial" charset="0"/>
              </a:defRPr>
            </a:lvl3pPr>
            <a:lvl4pPr defTabSz="3343275">
              <a:defRPr>
                <a:solidFill>
                  <a:schemeClr val="tx1"/>
                </a:solidFill>
                <a:latin typeface="Arial" charset="0"/>
              </a:defRPr>
            </a:lvl4pPr>
            <a:lvl5pPr defTabSz="3343275">
              <a:defRPr>
                <a:solidFill>
                  <a:schemeClr val="tx1"/>
                </a:solidFill>
                <a:latin typeface="Arial" charset="0"/>
              </a:defRPr>
            </a:lvl5pPr>
            <a:lvl6pPr defTabSz="3343275" fontAlgn="base">
              <a:spcBef>
                <a:spcPct val="0"/>
              </a:spcBef>
              <a:spcAft>
                <a:spcPct val="0"/>
              </a:spcAft>
              <a:defRPr>
                <a:solidFill>
                  <a:schemeClr val="tx1"/>
                </a:solidFill>
                <a:latin typeface="Arial" charset="0"/>
              </a:defRPr>
            </a:lvl6pPr>
            <a:lvl7pPr defTabSz="3343275" fontAlgn="base">
              <a:spcBef>
                <a:spcPct val="0"/>
              </a:spcBef>
              <a:spcAft>
                <a:spcPct val="0"/>
              </a:spcAft>
              <a:defRPr>
                <a:solidFill>
                  <a:schemeClr val="tx1"/>
                </a:solidFill>
                <a:latin typeface="Arial" charset="0"/>
              </a:defRPr>
            </a:lvl7pPr>
            <a:lvl8pPr defTabSz="3343275" fontAlgn="base">
              <a:spcBef>
                <a:spcPct val="0"/>
              </a:spcBef>
              <a:spcAft>
                <a:spcPct val="0"/>
              </a:spcAft>
              <a:defRPr>
                <a:solidFill>
                  <a:schemeClr val="tx1"/>
                </a:solidFill>
                <a:latin typeface="Arial" charset="0"/>
              </a:defRPr>
            </a:lvl8pPr>
            <a:lvl9pPr defTabSz="3343275" fontAlgn="base">
              <a:spcBef>
                <a:spcPct val="0"/>
              </a:spcBef>
              <a:spcAft>
                <a:spcPct val="0"/>
              </a:spcAft>
              <a:defRPr>
                <a:solidFill>
                  <a:schemeClr val="tx1"/>
                </a:solidFill>
                <a:latin typeface="Arial" charset="0"/>
              </a:defRPr>
            </a:lvl9pPr>
          </a:lstStyle>
          <a:p>
            <a:r>
              <a:rPr lang="en-US" sz="6000" b="1" dirty="0" smtClean="0"/>
              <a:t>On the Interplay Between Bottom-Up and Datatype-Driven Program Design</a:t>
            </a:r>
            <a:endParaRPr lang="en-US" sz="6000" b="1" dirty="0"/>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98759" y="-646965"/>
            <a:ext cx="6565484" cy="5073329"/>
          </a:xfrm>
          <a:prstGeom prst="rect">
            <a:avLst/>
          </a:prstGeom>
        </p:spPr>
      </p:pic>
      <p:sp>
        <p:nvSpPr>
          <p:cNvPr id="7" name="Rectangle 6"/>
          <p:cNvSpPr/>
          <p:nvPr/>
        </p:nvSpPr>
        <p:spPr>
          <a:xfrm>
            <a:off x="28060784" y="998983"/>
            <a:ext cx="10972800" cy="1754326"/>
          </a:xfrm>
          <a:prstGeom prst="rect">
            <a:avLst/>
          </a:prstGeom>
        </p:spPr>
        <p:txBody>
          <a:bodyPr>
            <a:spAutoFit/>
          </a:bodyPr>
          <a:lstStyle/>
          <a:p>
            <a:pPr>
              <a:spcBef>
                <a:spcPts val="0"/>
              </a:spcBef>
              <a:spcAft>
                <a:spcPts val="0"/>
              </a:spcAft>
            </a:pPr>
            <a:r>
              <a:rPr lang="en-US" sz="3600" b="1" dirty="0" smtClean="0">
                <a:solidFill>
                  <a:srgbClr val="000000"/>
                </a:solidFill>
                <a:latin typeface="Arial" panose="020B0604020202020204" pitchFamily="34" charset="0"/>
              </a:rPr>
              <a:t>Francisco Castro, fgcastro@wpi.edu</a:t>
            </a:r>
          </a:p>
          <a:p>
            <a:pPr>
              <a:spcBef>
                <a:spcPts val="0"/>
              </a:spcBef>
              <a:spcAft>
                <a:spcPts val="0"/>
              </a:spcAft>
            </a:pPr>
            <a:r>
              <a:rPr lang="en-US" sz="3600" b="1" dirty="0" smtClean="0">
                <a:solidFill>
                  <a:srgbClr val="000000"/>
                </a:solidFill>
                <a:latin typeface="Arial" panose="020B0604020202020204" pitchFamily="34" charset="0"/>
              </a:rPr>
              <a:t>Advisor: </a:t>
            </a:r>
            <a:r>
              <a:rPr lang="en-US" sz="3600" b="1" dirty="0" err="1" smtClean="0">
                <a:solidFill>
                  <a:srgbClr val="000000"/>
                </a:solidFill>
                <a:latin typeface="Arial" panose="020B0604020202020204" pitchFamily="34" charset="0"/>
              </a:rPr>
              <a:t>Kathi</a:t>
            </a:r>
            <a:r>
              <a:rPr lang="en-US" sz="3600" b="1" dirty="0" smtClean="0">
                <a:solidFill>
                  <a:srgbClr val="000000"/>
                </a:solidFill>
                <a:latin typeface="Arial" panose="020B0604020202020204" pitchFamily="34" charset="0"/>
              </a:rPr>
              <a:t> </a:t>
            </a:r>
            <a:r>
              <a:rPr lang="en-US" sz="3600" b="1" dirty="0" err="1" smtClean="0">
                <a:solidFill>
                  <a:srgbClr val="000000"/>
                </a:solidFill>
                <a:latin typeface="Arial" panose="020B0604020202020204" pitchFamily="34" charset="0"/>
              </a:rPr>
              <a:t>Fisler</a:t>
            </a:r>
            <a:r>
              <a:rPr lang="en-US" sz="3600" b="1" dirty="0" smtClean="0">
                <a:solidFill>
                  <a:srgbClr val="000000"/>
                </a:solidFill>
                <a:latin typeface="Arial" panose="020B0604020202020204" pitchFamily="34" charset="0"/>
              </a:rPr>
              <a:t>, kfisler@wpi.edu</a:t>
            </a:r>
          </a:p>
          <a:p>
            <a:pPr>
              <a:spcBef>
                <a:spcPts val="0"/>
              </a:spcBef>
              <a:spcAft>
                <a:spcPts val="0"/>
              </a:spcAft>
            </a:pPr>
            <a:r>
              <a:rPr lang="en-US" sz="3600" b="1" dirty="0" smtClean="0">
                <a:solidFill>
                  <a:srgbClr val="000000"/>
                </a:solidFill>
                <a:latin typeface="Arial" panose="020B0604020202020204" pitchFamily="34" charset="0"/>
              </a:rPr>
              <a:t>Department of Computer Science</a:t>
            </a:r>
            <a:endParaRPr lang="en-US" sz="3600" b="1" dirty="0"/>
          </a:p>
        </p:txBody>
      </p:sp>
      <p:sp>
        <p:nvSpPr>
          <p:cNvPr id="20" name="Rectangle 19"/>
          <p:cNvSpPr/>
          <p:nvPr/>
        </p:nvSpPr>
        <p:spPr>
          <a:xfrm>
            <a:off x="0" y="14289184"/>
            <a:ext cx="43891200" cy="342900"/>
          </a:xfrm>
          <a:prstGeom prst="rect">
            <a:avLst/>
          </a:prstGeom>
          <a:solidFill>
            <a:srgbClr val="C4123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p:cNvSpPr/>
          <p:nvPr/>
        </p:nvSpPr>
        <p:spPr>
          <a:xfrm>
            <a:off x="12986085" y="4766465"/>
            <a:ext cx="342900" cy="9601200"/>
          </a:xfrm>
          <a:prstGeom prst="rect">
            <a:avLst/>
          </a:prstGeom>
          <a:solidFill>
            <a:srgbClr val="C4123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p:nvSpPr>
        <p:spPr>
          <a:xfrm>
            <a:off x="28529280" y="26407935"/>
            <a:ext cx="15361920" cy="342900"/>
          </a:xfrm>
          <a:prstGeom prst="rect">
            <a:avLst/>
          </a:prstGeom>
          <a:solidFill>
            <a:srgbClr val="C4123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ectangle 38"/>
          <p:cNvSpPr/>
          <p:nvPr/>
        </p:nvSpPr>
        <p:spPr>
          <a:xfrm>
            <a:off x="0" y="3780934"/>
            <a:ext cx="43891200" cy="342900"/>
          </a:xfrm>
          <a:prstGeom prst="rect">
            <a:avLst/>
          </a:prstGeom>
          <a:solidFill>
            <a:srgbClr val="FAAA4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Rectangle 39"/>
          <p:cNvSpPr/>
          <p:nvPr/>
        </p:nvSpPr>
        <p:spPr>
          <a:xfrm>
            <a:off x="0" y="4112769"/>
            <a:ext cx="43891200" cy="685800"/>
          </a:xfrm>
          <a:prstGeom prst="rect">
            <a:avLst/>
          </a:prstGeom>
          <a:solidFill>
            <a:srgbClr val="C4123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TextBox 41"/>
          <p:cNvSpPr txBox="1"/>
          <p:nvPr/>
        </p:nvSpPr>
        <p:spPr>
          <a:xfrm>
            <a:off x="2903859" y="5130404"/>
            <a:ext cx="6924368" cy="707886"/>
          </a:xfrm>
          <a:prstGeom prst="rect">
            <a:avLst/>
          </a:prstGeom>
          <a:noFill/>
        </p:spPr>
        <p:txBody>
          <a:bodyPr wrap="square" rtlCol="0">
            <a:spAutoFit/>
          </a:bodyPr>
          <a:lstStyle/>
          <a:p>
            <a:pPr algn="ctr"/>
            <a:r>
              <a:rPr lang="en-US" sz="4000" b="1" dirty="0" smtClean="0"/>
              <a:t>Abstract</a:t>
            </a:r>
            <a:endParaRPr lang="en-US" sz="4000" b="1" dirty="0"/>
          </a:p>
        </p:txBody>
      </p:sp>
      <p:sp>
        <p:nvSpPr>
          <p:cNvPr id="80" name="Rectangle 79"/>
          <p:cNvSpPr/>
          <p:nvPr/>
        </p:nvSpPr>
        <p:spPr>
          <a:xfrm>
            <a:off x="698835" y="6427260"/>
            <a:ext cx="11591167" cy="6494085"/>
          </a:xfrm>
          <a:prstGeom prst="rect">
            <a:avLst/>
          </a:prstGeom>
        </p:spPr>
        <p:txBody>
          <a:bodyPr wrap="square">
            <a:spAutoFit/>
          </a:bodyPr>
          <a:lstStyle/>
          <a:p>
            <a:pPr>
              <a:spcBef>
                <a:spcPts val="0"/>
              </a:spcBef>
              <a:spcAft>
                <a:spcPts val="0"/>
              </a:spcAft>
            </a:pPr>
            <a:r>
              <a:rPr lang="en-US" sz="3200" dirty="0"/>
              <a:t>When students are faced with a programming problem unlike any they have solved before, prior research suggests that they develop code backwards from essential computations in the problem. Some curricula, however, teach students to first write scaffolding code based on the type of the input data. How do these two approaches interact? We gave CS1 students who were taught to write scaffolding code a programming problem unlike any they had seen before. We found that while students put essential computations into the scaffolds, they often overuse affordances of the scaffolds in ways that lead to plan-composition errors. We propose that steering students away from on-the-fly decomposition while programming could help avoid some of these errors.</a:t>
            </a:r>
          </a:p>
        </p:txBody>
      </p:sp>
      <p:sp>
        <p:nvSpPr>
          <p:cNvPr id="85" name="Rectangle 84"/>
          <p:cNvSpPr/>
          <p:nvPr/>
        </p:nvSpPr>
        <p:spPr>
          <a:xfrm>
            <a:off x="28429620" y="4700684"/>
            <a:ext cx="342900" cy="9601200"/>
          </a:xfrm>
          <a:prstGeom prst="rect">
            <a:avLst/>
          </a:prstGeom>
          <a:solidFill>
            <a:srgbClr val="C4123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8" name="TextBox 87"/>
          <p:cNvSpPr txBox="1"/>
          <p:nvPr/>
        </p:nvSpPr>
        <p:spPr>
          <a:xfrm>
            <a:off x="32160529" y="5169132"/>
            <a:ext cx="8322942" cy="707886"/>
          </a:xfrm>
          <a:prstGeom prst="rect">
            <a:avLst/>
          </a:prstGeom>
          <a:noFill/>
        </p:spPr>
        <p:txBody>
          <a:bodyPr wrap="square" rtlCol="0">
            <a:spAutoFit/>
          </a:bodyPr>
          <a:lstStyle/>
          <a:p>
            <a:pPr algn="ctr"/>
            <a:r>
              <a:rPr lang="en-US" sz="4000" b="1" dirty="0" smtClean="0"/>
              <a:t>Program Design</a:t>
            </a:r>
            <a:endParaRPr lang="en-US" sz="4000" b="1" dirty="0"/>
          </a:p>
        </p:txBody>
      </p:sp>
      <p:sp>
        <p:nvSpPr>
          <p:cNvPr id="89" name="TextBox 88"/>
          <p:cNvSpPr txBox="1"/>
          <p:nvPr/>
        </p:nvSpPr>
        <p:spPr>
          <a:xfrm>
            <a:off x="16184404" y="5173868"/>
            <a:ext cx="9998391" cy="707886"/>
          </a:xfrm>
          <a:prstGeom prst="rect">
            <a:avLst/>
          </a:prstGeom>
          <a:noFill/>
        </p:spPr>
        <p:txBody>
          <a:bodyPr wrap="square" rtlCol="0">
            <a:spAutoFit/>
          </a:bodyPr>
          <a:lstStyle/>
          <a:p>
            <a:pPr algn="ctr"/>
            <a:r>
              <a:rPr lang="en-US" sz="4000" b="1" dirty="0" smtClean="0"/>
              <a:t>Models of Novice Programmer Behavior</a:t>
            </a:r>
            <a:endParaRPr lang="en-US" sz="4000" b="1" dirty="0"/>
          </a:p>
        </p:txBody>
      </p:sp>
      <p:grpSp>
        <p:nvGrpSpPr>
          <p:cNvPr id="54" name="Group 53"/>
          <p:cNvGrpSpPr/>
          <p:nvPr/>
        </p:nvGrpSpPr>
        <p:grpSpPr>
          <a:xfrm>
            <a:off x="13900012" y="6258718"/>
            <a:ext cx="13551175" cy="3946107"/>
            <a:chOff x="14154012" y="6258718"/>
            <a:chExt cx="13551175" cy="3946107"/>
          </a:xfrm>
        </p:grpSpPr>
        <p:grpSp>
          <p:nvGrpSpPr>
            <p:cNvPr id="17" name="Group 16"/>
            <p:cNvGrpSpPr/>
            <p:nvPr/>
          </p:nvGrpSpPr>
          <p:grpSpPr>
            <a:xfrm>
              <a:off x="14154012" y="6258718"/>
              <a:ext cx="13551175" cy="3946107"/>
              <a:chOff x="15348678" y="6174447"/>
              <a:chExt cx="13551175" cy="3946107"/>
            </a:xfrm>
          </p:grpSpPr>
          <p:sp>
            <p:nvSpPr>
              <p:cNvPr id="90" name="Diamond 89"/>
              <p:cNvSpPr/>
              <p:nvPr/>
            </p:nvSpPr>
            <p:spPr>
              <a:xfrm>
                <a:off x="15348678" y="7171789"/>
                <a:ext cx="3615094" cy="1973213"/>
              </a:xfrm>
              <a:prstGeom prst="diamond">
                <a:avLst/>
              </a:prstGeom>
              <a:noFill/>
              <a:ln w="25400">
                <a:solidFill>
                  <a:srgbClr val="C4123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200" dirty="0" smtClean="0">
                    <a:solidFill>
                      <a:schemeClr val="tx1"/>
                    </a:solidFill>
                    <a:effectLst/>
                    <a:latin typeface="Arial" panose="020B0604020202020204" pitchFamily="34" charset="0"/>
                    <a:cs typeface="Arial" panose="020B0604020202020204" pitchFamily="34" charset="0"/>
                  </a:rPr>
                  <a:t>Know similar solution pattern?</a:t>
                </a:r>
                <a:endParaRPr lang="en-US" sz="2200" dirty="0">
                  <a:solidFill>
                    <a:schemeClr val="tx1"/>
                  </a:solidFill>
                  <a:effectLst/>
                  <a:latin typeface="Arial" panose="020B0604020202020204" pitchFamily="34" charset="0"/>
                  <a:cs typeface="Arial" panose="020B0604020202020204" pitchFamily="34" charset="0"/>
                </a:endParaRPr>
              </a:p>
            </p:txBody>
          </p:sp>
          <p:sp>
            <p:nvSpPr>
              <p:cNvPr id="92" name="Rectangle 91"/>
              <p:cNvSpPr/>
              <p:nvPr/>
            </p:nvSpPr>
            <p:spPr>
              <a:xfrm>
                <a:off x="19956379" y="8281758"/>
                <a:ext cx="8943474" cy="1838796"/>
              </a:xfrm>
              <a:prstGeom prst="rect">
                <a:avLst/>
              </a:prstGeom>
              <a:noFill/>
              <a:ln w="25400">
                <a:solidFill>
                  <a:srgbClr val="C41230"/>
                </a:solidFill>
              </a:ln>
              <a:effectLst/>
            </p:spPr>
            <p:style>
              <a:lnRef idx="1">
                <a:schemeClr val="accent1"/>
              </a:lnRef>
              <a:fillRef idx="3">
                <a:schemeClr val="accent1"/>
              </a:fillRef>
              <a:effectRef idx="2">
                <a:schemeClr val="accent1"/>
              </a:effectRef>
              <a:fontRef idx="minor">
                <a:schemeClr val="lt1"/>
              </a:fontRef>
            </p:style>
            <p:txBody>
              <a:bodyPr rtlCol="0" anchor="ctr" anchorCtr="1"/>
              <a:lstStyle/>
              <a:p>
                <a:pPr algn="ctr"/>
                <a:r>
                  <a:rPr lang="en-US" sz="2500" b="1" dirty="0">
                    <a:solidFill>
                      <a:srgbClr val="C7254E"/>
                    </a:solidFill>
                    <a:latin typeface="Arial" panose="020B0604020202020204" pitchFamily="34" charset="0"/>
                    <a:cs typeface="Arial" panose="020B0604020202020204" pitchFamily="34" charset="0"/>
                  </a:rPr>
                  <a:t>Plan </a:t>
                </a:r>
                <a:r>
                  <a:rPr lang="en-US" sz="2500" b="1" dirty="0" smtClean="0">
                    <a:solidFill>
                      <a:srgbClr val="C7254E"/>
                    </a:solidFill>
                    <a:latin typeface="Arial" panose="020B0604020202020204" pitchFamily="34" charset="0"/>
                    <a:cs typeface="Arial" panose="020B0604020202020204" pitchFamily="34" charset="0"/>
                  </a:rPr>
                  <a:t>Creation</a:t>
                </a:r>
              </a:p>
              <a:p>
                <a:r>
                  <a:rPr lang="en-US" sz="2500" dirty="0">
                    <a:solidFill>
                      <a:schemeClr val="tx1"/>
                    </a:solidFill>
                    <a:latin typeface="Arial" panose="020B0604020202020204" pitchFamily="34" charset="0"/>
                    <a:cs typeface="Arial" panose="020B0604020202020204" pitchFamily="34" charset="0"/>
                  </a:rPr>
                  <a:t>Novice </a:t>
                </a:r>
                <a:r>
                  <a:rPr lang="en-US" sz="2500" b="1" i="1" dirty="0">
                    <a:solidFill>
                      <a:srgbClr val="38761D"/>
                    </a:solidFill>
                    <a:latin typeface="Arial" panose="020B0604020202020204" pitchFamily="34" charset="0"/>
                    <a:cs typeface="Arial" panose="020B0604020202020204" pitchFamily="34" charset="0"/>
                  </a:rPr>
                  <a:t>creates</a:t>
                </a:r>
                <a:r>
                  <a:rPr lang="en-US" sz="2500" b="1" dirty="0">
                    <a:solidFill>
                      <a:srgbClr val="38761D"/>
                    </a:solidFill>
                    <a:latin typeface="Arial" panose="020B0604020202020204" pitchFamily="34" charset="0"/>
                    <a:cs typeface="Arial" panose="020B0604020202020204" pitchFamily="34" charset="0"/>
                  </a:rPr>
                  <a:t> </a:t>
                </a:r>
                <a:r>
                  <a:rPr lang="en-US" sz="2500" dirty="0">
                    <a:solidFill>
                      <a:schemeClr val="tx1"/>
                    </a:solidFill>
                    <a:latin typeface="Arial" panose="020B0604020202020204" pitchFamily="34" charset="0"/>
                    <a:cs typeface="Arial" panose="020B0604020202020204" pitchFamily="34" charset="0"/>
                  </a:rPr>
                  <a:t>a new plan starting from a code fragment for </a:t>
                </a:r>
                <a:r>
                  <a:rPr lang="en-US" sz="2500" dirty="0" smtClean="0">
                    <a:solidFill>
                      <a:schemeClr val="tx1"/>
                    </a:solidFill>
                    <a:latin typeface="Arial" panose="020B0604020202020204" pitchFamily="34" charset="0"/>
                    <a:cs typeface="Arial" panose="020B0604020202020204" pitchFamily="34" charset="0"/>
                  </a:rPr>
                  <a:t> a </a:t>
                </a:r>
                <a:r>
                  <a:rPr lang="en-US" sz="2500" dirty="0">
                    <a:solidFill>
                      <a:schemeClr val="tx1"/>
                    </a:solidFill>
                    <a:latin typeface="Arial" panose="020B0604020202020204" pitchFamily="34" charset="0"/>
                    <a:cs typeface="Arial" panose="020B0604020202020204" pitchFamily="34" charset="0"/>
                  </a:rPr>
                  <a:t>sub-computation (focus/focal computation</a:t>
                </a:r>
                <a:r>
                  <a:rPr lang="en-US" sz="2500" dirty="0" smtClean="0">
                    <a:solidFill>
                      <a:schemeClr val="tx1"/>
                    </a:solidFill>
                    <a:latin typeface="Arial" panose="020B0604020202020204" pitchFamily="34" charset="0"/>
                    <a:cs typeface="Arial" panose="020B0604020202020204" pitchFamily="34" charset="0"/>
                  </a:rPr>
                  <a:t>) and expands </a:t>
                </a:r>
              </a:p>
              <a:p>
                <a:r>
                  <a:rPr lang="en-US" sz="2500" dirty="0" smtClean="0">
                    <a:solidFill>
                      <a:schemeClr val="tx1"/>
                    </a:solidFill>
                    <a:latin typeface="Arial" panose="020B0604020202020204" pitchFamily="34" charset="0"/>
                    <a:cs typeface="Arial" panose="020B0604020202020204" pitchFamily="34" charset="0"/>
                  </a:rPr>
                  <a:t>the </a:t>
                </a:r>
                <a:r>
                  <a:rPr lang="en-US" sz="2500" dirty="0">
                    <a:solidFill>
                      <a:schemeClr val="tx1"/>
                    </a:solidFill>
                    <a:latin typeface="Arial" panose="020B0604020202020204" pitchFamily="34" charset="0"/>
                    <a:cs typeface="Arial" panose="020B0604020202020204" pitchFamily="34" charset="0"/>
                  </a:rPr>
                  <a:t>code around the focus bottom-up to implement a solution.</a:t>
                </a:r>
              </a:p>
            </p:txBody>
          </p:sp>
          <p:sp>
            <p:nvSpPr>
              <p:cNvPr id="93" name="Rectangle 92"/>
              <p:cNvSpPr/>
              <p:nvPr/>
            </p:nvSpPr>
            <p:spPr>
              <a:xfrm>
                <a:off x="19956379" y="6174447"/>
                <a:ext cx="8943474" cy="1838796"/>
              </a:xfrm>
              <a:prstGeom prst="rect">
                <a:avLst/>
              </a:prstGeom>
              <a:noFill/>
              <a:ln w="25400">
                <a:solidFill>
                  <a:srgbClr val="C41230"/>
                </a:solidFill>
              </a:ln>
              <a:effectLst/>
            </p:spPr>
            <p:style>
              <a:lnRef idx="1">
                <a:schemeClr val="accent1"/>
              </a:lnRef>
              <a:fillRef idx="3">
                <a:schemeClr val="accent1"/>
              </a:fillRef>
              <a:effectRef idx="2">
                <a:schemeClr val="accent1"/>
              </a:effectRef>
              <a:fontRef idx="minor">
                <a:schemeClr val="lt1"/>
              </a:fontRef>
            </p:style>
            <p:txBody>
              <a:bodyPr rtlCol="0" anchor="ctr" anchorCtr="1"/>
              <a:lstStyle/>
              <a:p>
                <a:pPr algn="ctr"/>
                <a:r>
                  <a:rPr lang="en-US" sz="2500" b="1" dirty="0">
                    <a:solidFill>
                      <a:srgbClr val="C7254E"/>
                    </a:solidFill>
                    <a:latin typeface="Arial" panose="020B0604020202020204" pitchFamily="34" charset="0"/>
                    <a:cs typeface="Arial" panose="020B0604020202020204" pitchFamily="34" charset="0"/>
                  </a:rPr>
                  <a:t>Plan </a:t>
                </a:r>
                <a:r>
                  <a:rPr lang="en-US" sz="2500" b="1" dirty="0" smtClean="0">
                    <a:solidFill>
                      <a:srgbClr val="C7254E"/>
                    </a:solidFill>
                    <a:latin typeface="Arial" panose="020B0604020202020204" pitchFamily="34" charset="0"/>
                    <a:cs typeface="Arial" panose="020B0604020202020204" pitchFamily="34" charset="0"/>
                  </a:rPr>
                  <a:t>Retrieval</a:t>
                </a:r>
              </a:p>
              <a:p>
                <a:r>
                  <a:rPr lang="en-US" sz="2500" dirty="0" smtClean="0">
                    <a:solidFill>
                      <a:schemeClr val="tx1"/>
                    </a:solidFill>
                    <a:latin typeface="Arial" panose="020B0604020202020204" pitchFamily="34" charset="0"/>
                    <a:cs typeface="Arial" panose="020B0604020202020204" pitchFamily="34" charset="0"/>
                  </a:rPr>
                  <a:t>Novice </a:t>
                </a:r>
                <a:r>
                  <a:rPr lang="en-US" sz="2500" b="1" i="1" dirty="0" smtClean="0">
                    <a:solidFill>
                      <a:srgbClr val="38761D"/>
                    </a:solidFill>
                    <a:latin typeface="Arial" panose="020B0604020202020204" pitchFamily="34" charset="0"/>
                    <a:cs typeface="Arial" panose="020B0604020202020204" pitchFamily="34" charset="0"/>
                  </a:rPr>
                  <a:t>retrieves</a:t>
                </a:r>
                <a:r>
                  <a:rPr lang="en-US" sz="2500" b="1" dirty="0" smtClean="0">
                    <a:solidFill>
                      <a:srgbClr val="38761D"/>
                    </a:solidFill>
                    <a:latin typeface="Arial" panose="020B0604020202020204" pitchFamily="34" charset="0"/>
                    <a:cs typeface="Arial" panose="020B0604020202020204" pitchFamily="34" charset="0"/>
                  </a:rPr>
                  <a:t> </a:t>
                </a:r>
                <a:r>
                  <a:rPr lang="en-US" sz="2500" dirty="0" smtClean="0">
                    <a:solidFill>
                      <a:schemeClr val="tx1"/>
                    </a:solidFill>
                    <a:latin typeface="Arial" panose="020B0604020202020204" pitchFamily="34" charset="0"/>
                    <a:cs typeface="Arial" panose="020B0604020202020204" pitchFamily="34" charset="0"/>
                  </a:rPr>
                  <a:t>the known solution and implements top-down, with limited adaption to the new problem.</a:t>
                </a:r>
                <a:endParaRPr lang="en-US" sz="2500" dirty="0">
                  <a:solidFill>
                    <a:schemeClr val="tx1"/>
                  </a:solidFill>
                  <a:latin typeface="Arial" panose="020B0604020202020204" pitchFamily="34" charset="0"/>
                  <a:cs typeface="Arial" panose="020B0604020202020204" pitchFamily="34" charset="0"/>
                </a:endParaRPr>
              </a:p>
            </p:txBody>
          </p:sp>
          <p:cxnSp>
            <p:nvCxnSpPr>
              <p:cNvPr id="94" name="Elbow Connector 93"/>
              <p:cNvCxnSpPr>
                <a:stCxn id="90" idx="3"/>
                <a:endCxn id="93" idx="1"/>
              </p:cNvCxnSpPr>
              <p:nvPr/>
            </p:nvCxnSpPr>
            <p:spPr>
              <a:xfrm flipV="1">
                <a:off x="18963772" y="7093845"/>
                <a:ext cx="992607" cy="1064551"/>
              </a:xfrm>
              <a:prstGeom prst="bentConnector3">
                <a:avLst>
                  <a:gd name="adj1" fmla="val 37173"/>
                </a:avLst>
              </a:prstGeom>
              <a:ln>
                <a:solidFill>
                  <a:srgbClr val="C41230"/>
                </a:solidFill>
              </a:ln>
              <a:effectLst/>
            </p:spPr>
            <p:style>
              <a:lnRef idx="2">
                <a:schemeClr val="accent1"/>
              </a:lnRef>
              <a:fillRef idx="0">
                <a:schemeClr val="accent1"/>
              </a:fillRef>
              <a:effectRef idx="1">
                <a:schemeClr val="accent1"/>
              </a:effectRef>
              <a:fontRef idx="minor">
                <a:schemeClr val="tx1"/>
              </a:fontRef>
            </p:style>
          </p:cxnSp>
          <p:cxnSp>
            <p:nvCxnSpPr>
              <p:cNvPr id="95" name="Elbow Connector 94"/>
              <p:cNvCxnSpPr>
                <a:stCxn id="90" idx="3"/>
                <a:endCxn id="92" idx="1"/>
              </p:cNvCxnSpPr>
              <p:nvPr/>
            </p:nvCxnSpPr>
            <p:spPr>
              <a:xfrm>
                <a:off x="18963772" y="8158396"/>
                <a:ext cx="992607" cy="1042760"/>
              </a:xfrm>
              <a:prstGeom prst="bentConnector3">
                <a:avLst>
                  <a:gd name="adj1" fmla="val 37173"/>
                </a:avLst>
              </a:prstGeom>
              <a:ln>
                <a:solidFill>
                  <a:srgbClr val="C41230"/>
                </a:solidFill>
              </a:ln>
              <a:effectLst/>
            </p:spPr>
            <p:style>
              <a:lnRef idx="2">
                <a:schemeClr val="accent1"/>
              </a:lnRef>
              <a:fillRef idx="0">
                <a:schemeClr val="accent1"/>
              </a:fillRef>
              <a:effectRef idx="1">
                <a:schemeClr val="accent1"/>
              </a:effectRef>
              <a:fontRef idx="minor">
                <a:schemeClr val="tx1"/>
              </a:fontRef>
            </p:style>
          </p:cxnSp>
        </p:grpSp>
        <p:sp>
          <p:nvSpPr>
            <p:cNvPr id="97" name="TextBox 96"/>
            <p:cNvSpPr txBox="1"/>
            <p:nvPr/>
          </p:nvSpPr>
          <p:spPr>
            <a:xfrm>
              <a:off x="17915689" y="6667526"/>
              <a:ext cx="647700" cy="477054"/>
            </a:xfrm>
            <a:prstGeom prst="rect">
              <a:avLst/>
            </a:prstGeom>
            <a:noFill/>
          </p:spPr>
          <p:txBody>
            <a:bodyPr wrap="square" rtlCol="0">
              <a:spAutoFit/>
            </a:bodyPr>
            <a:lstStyle/>
            <a:p>
              <a:pPr algn="ctr"/>
              <a:r>
                <a:rPr lang="en-US" sz="2500" b="1" dirty="0" smtClean="0">
                  <a:solidFill>
                    <a:srgbClr val="C41230"/>
                  </a:solidFill>
                </a:rPr>
                <a:t>Y</a:t>
              </a:r>
              <a:endParaRPr lang="en-US" sz="2500" b="1" dirty="0">
                <a:solidFill>
                  <a:srgbClr val="C41230"/>
                </a:solidFill>
              </a:endParaRPr>
            </a:p>
          </p:txBody>
        </p:sp>
        <p:sp>
          <p:nvSpPr>
            <p:cNvPr id="98" name="TextBox 97"/>
            <p:cNvSpPr txBox="1"/>
            <p:nvPr/>
          </p:nvSpPr>
          <p:spPr>
            <a:xfrm>
              <a:off x="17941559" y="9300502"/>
              <a:ext cx="647700" cy="477054"/>
            </a:xfrm>
            <a:prstGeom prst="rect">
              <a:avLst/>
            </a:prstGeom>
            <a:noFill/>
          </p:spPr>
          <p:txBody>
            <a:bodyPr wrap="square" rtlCol="0">
              <a:spAutoFit/>
            </a:bodyPr>
            <a:lstStyle/>
            <a:p>
              <a:pPr algn="ctr"/>
              <a:r>
                <a:rPr lang="en-US" sz="2500" b="1" dirty="0" smtClean="0">
                  <a:solidFill>
                    <a:srgbClr val="C41230"/>
                  </a:solidFill>
                </a:rPr>
                <a:t>N</a:t>
              </a:r>
              <a:endParaRPr lang="en-US" sz="2500" b="1" dirty="0">
                <a:solidFill>
                  <a:srgbClr val="C41230"/>
                </a:solidFill>
              </a:endParaRPr>
            </a:p>
          </p:txBody>
        </p:sp>
      </p:grpSp>
      <p:sp>
        <p:nvSpPr>
          <p:cNvPr id="99" name="Rectangle 98"/>
          <p:cNvSpPr/>
          <p:nvPr/>
        </p:nvSpPr>
        <p:spPr>
          <a:xfrm>
            <a:off x="13900012" y="10700158"/>
            <a:ext cx="13753904" cy="3046988"/>
          </a:xfrm>
          <a:prstGeom prst="rect">
            <a:avLst/>
          </a:prstGeom>
        </p:spPr>
        <p:txBody>
          <a:bodyPr wrap="square">
            <a:spAutoFit/>
          </a:bodyPr>
          <a:lstStyle/>
          <a:p>
            <a:pPr marL="571500" indent="-571500">
              <a:spcBef>
                <a:spcPts val="0"/>
              </a:spcBef>
              <a:spcAft>
                <a:spcPts val="0"/>
              </a:spcAft>
              <a:buFont typeface="Wingdings" panose="05000000000000000000" pitchFamily="2" charset="2"/>
              <a:buChar char="§"/>
            </a:pPr>
            <a:r>
              <a:rPr lang="en-US" sz="3200" dirty="0" smtClean="0"/>
              <a:t>Novices rely heavily on previously learned program plans, examples, or solutions, fitting learned solutions into the context of new problems [2,4]</a:t>
            </a:r>
          </a:p>
          <a:p>
            <a:pPr>
              <a:spcBef>
                <a:spcPts val="0"/>
              </a:spcBef>
              <a:spcAft>
                <a:spcPts val="0"/>
              </a:spcAft>
            </a:pPr>
            <a:endParaRPr lang="en-US" sz="3200" dirty="0" smtClean="0"/>
          </a:p>
          <a:p>
            <a:pPr marL="571500" indent="-571500">
              <a:spcBef>
                <a:spcPts val="0"/>
              </a:spcBef>
              <a:spcAft>
                <a:spcPts val="0"/>
              </a:spcAft>
              <a:buFont typeface="Wingdings" panose="05000000000000000000" pitchFamily="2" charset="2"/>
              <a:buChar char="§"/>
            </a:pPr>
            <a:r>
              <a:rPr lang="en-US" sz="3200" dirty="0" smtClean="0"/>
              <a:t>The focal expansion model identifies the states of (1) plan retrieval and (2) plan creation to describe novice programmer behavior when encountering a programming problem [3]</a:t>
            </a:r>
            <a:endParaRPr lang="en-US" sz="3200" dirty="0"/>
          </a:p>
        </p:txBody>
      </p:sp>
      <p:sp>
        <p:nvSpPr>
          <p:cNvPr id="100" name="TextBox 99"/>
          <p:cNvSpPr txBox="1"/>
          <p:nvPr/>
        </p:nvSpPr>
        <p:spPr>
          <a:xfrm>
            <a:off x="29038997" y="27069511"/>
            <a:ext cx="6924368" cy="584775"/>
          </a:xfrm>
          <a:prstGeom prst="rect">
            <a:avLst/>
          </a:prstGeom>
          <a:noFill/>
        </p:spPr>
        <p:txBody>
          <a:bodyPr wrap="square" rtlCol="0">
            <a:spAutoFit/>
          </a:bodyPr>
          <a:lstStyle/>
          <a:p>
            <a:r>
              <a:rPr lang="en-US" sz="3200" b="1" dirty="0" smtClean="0"/>
              <a:t>References</a:t>
            </a:r>
            <a:endParaRPr lang="en-US" sz="3200" b="1" dirty="0"/>
          </a:p>
        </p:txBody>
      </p:sp>
      <p:sp>
        <p:nvSpPr>
          <p:cNvPr id="101" name="Rectangle 100"/>
          <p:cNvSpPr/>
          <p:nvPr/>
        </p:nvSpPr>
        <p:spPr>
          <a:xfrm>
            <a:off x="29319288" y="27806162"/>
            <a:ext cx="14386494" cy="2677656"/>
          </a:xfrm>
          <a:prstGeom prst="rect">
            <a:avLst/>
          </a:prstGeom>
        </p:spPr>
        <p:txBody>
          <a:bodyPr wrap="square">
            <a:spAutoFit/>
          </a:bodyPr>
          <a:lstStyle/>
          <a:p>
            <a:pPr>
              <a:spcBef>
                <a:spcPts val="0"/>
              </a:spcBef>
              <a:spcAft>
                <a:spcPts val="0"/>
              </a:spcAft>
            </a:pPr>
            <a:r>
              <a:rPr lang="en-US" sz="2400" dirty="0" smtClean="0"/>
              <a:t>[1] M</a:t>
            </a:r>
            <a:r>
              <a:rPr lang="en-US" sz="2400" dirty="0"/>
              <a:t>. </a:t>
            </a:r>
            <a:r>
              <a:rPr lang="en-US" sz="2400" dirty="0" err="1"/>
              <a:t>Felleisen</a:t>
            </a:r>
            <a:r>
              <a:rPr lang="en-US" sz="2400" dirty="0"/>
              <a:t>, R. B. </a:t>
            </a:r>
            <a:r>
              <a:rPr lang="en-US" sz="2400" dirty="0" err="1"/>
              <a:t>Findler</a:t>
            </a:r>
            <a:r>
              <a:rPr lang="en-US" sz="2400" dirty="0"/>
              <a:t>, M. Flatt, and S. </a:t>
            </a:r>
            <a:r>
              <a:rPr lang="en-US" sz="2400" dirty="0" err="1"/>
              <a:t>Krishnamurthi</a:t>
            </a:r>
            <a:r>
              <a:rPr lang="en-US" sz="2400" dirty="0"/>
              <a:t>. How to Design </a:t>
            </a:r>
            <a:r>
              <a:rPr lang="en-US" sz="2400" dirty="0" smtClean="0"/>
              <a:t>Programs. MIT </a:t>
            </a:r>
            <a:r>
              <a:rPr lang="en-US" sz="2400" dirty="0"/>
              <a:t>Press, 2001.</a:t>
            </a:r>
          </a:p>
          <a:p>
            <a:pPr>
              <a:spcBef>
                <a:spcPts val="0"/>
              </a:spcBef>
              <a:spcAft>
                <a:spcPts val="0"/>
              </a:spcAft>
            </a:pPr>
            <a:r>
              <a:rPr lang="en-US" sz="2400" dirty="0" smtClean="0"/>
              <a:t>[2] P</a:t>
            </a:r>
            <a:r>
              <a:rPr lang="en-US" sz="2400" dirty="0"/>
              <a:t>. L. </a:t>
            </a:r>
            <a:r>
              <a:rPr lang="en-US" sz="2400" dirty="0" err="1"/>
              <a:t>Pirolli</a:t>
            </a:r>
            <a:r>
              <a:rPr lang="en-US" sz="2400" dirty="0"/>
              <a:t> and J. R. Anderson. The role of learning from examples in the acquisition of </a:t>
            </a:r>
            <a:r>
              <a:rPr lang="en-US" sz="2400" dirty="0" smtClean="0"/>
              <a:t>recursive </a:t>
            </a:r>
          </a:p>
          <a:p>
            <a:pPr>
              <a:spcBef>
                <a:spcPts val="0"/>
              </a:spcBef>
              <a:spcAft>
                <a:spcPts val="0"/>
              </a:spcAft>
            </a:pPr>
            <a:r>
              <a:rPr lang="en-US" sz="2400" dirty="0"/>
              <a:t> </a:t>
            </a:r>
            <a:r>
              <a:rPr lang="en-US" sz="2400" dirty="0" smtClean="0"/>
              <a:t>    programming </a:t>
            </a:r>
            <a:r>
              <a:rPr lang="en-US" sz="2400" dirty="0"/>
              <a:t>skills. Canadian Journal of </a:t>
            </a:r>
            <a:r>
              <a:rPr lang="en-US" sz="2400" dirty="0" smtClean="0"/>
              <a:t>Psychology, </a:t>
            </a:r>
            <a:r>
              <a:rPr lang="en-US" sz="2400" dirty="0"/>
              <a:t>39(2):240–272, 1985</a:t>
            </a:r>
            <a:r>
              <a:rPr lang="en-US" sz="2400" dirty="0" smtClean="0"/>
              <a:t>.</a:t>
            </a:r>
          </a:p>
          <a:p>
            <a:pPr>
              <a:spcBef>
                <a:spcPts val="0"/>
              </a:spcBef>
              <a:spcAft>
                <a:spcPts val="0"/>
              </a:spcAft>
            </a:pPr>
            <a:r>
              <a:rPr lang="en-US" sz="2400" dirty="0" smtClean="0"/>
              <a:t>[3] R</a:t>
            </a:r>
            <a:r>
              <a:rPr lang="en-US" sz="2400" dirty="0"/>
              <a:t>. S. </a:t>
            </a:r>
            <a:r>
              <a:rPr lang="en-US" sz="2400" dirty="0" err="1"/>
              <a:t>Rist</a:t>
            </a:r>
            <a:r>
              <a:rPr lang="en-US" sz="2400" dirty="0"/>
              <a:t>. Knowledge creation and retrieval in program design: A comparison of </a:t>
            </a:r>
            <a:r>
              <a:rPr lang="en-US" sz="2400" dirty="0" smtClean="0"/>
              <a:t>novice and </a:t>
            </a:r>
            <a:endParaRPr lang="en-US" sz="2400" dirty="0"/>
          </a:p>
          <a:p>
            <a:pPr>
              <a:spcBef>
                <a:spcPts val="0"/>
              </a:spcBef>
              <a:spcAft>
                <a:spcPts val="0"/>
              </a:spcAft>
            </a:pPr>
            <a:r>
              <a:rPr lang="en-US" sz="2400" dirty="0" smtClean="0"/>
              <a:t>     intermediate student </a:t>
            </a:r>
            <a:r>
              <a:rPr lang="en-US" sz="2400" dirty="0"/>
              <a:t>programmers. Hum.-</a:t>
            </a:r>
            <a:r>
              <a:rPr lang="en-US" sz="2400" dirty="0" err="1"/>
              <a:t>Comput</a:t>
            </a:r>
            <a:r>
              <a:rPr lang="en-US" sz="2400" dirty="0"/>
              <a:t>. Interact., 6(1):1–46, </a:t>
            </a:r>
            <a:r>
              <a:rPr lang="en-US" sz="2400" dirty="0" smtClean="0"/>
              <a:t>Mar </a:t>
            </a:r>
            <a:r>
              <a:rPr lang="en-US" sz="2400" dirty="0"/>
              <a:t>1991</a:t>
            </a:r>
            <a:r>
              <a:rPr lang="en-US" sz="2400" dirty="0" smtClean="0"/>
              <a:t>.</a:t>
            </a:r>
          </a:p>
          <a:p>
            <a:pPr>
              <a:spcBef>
                <a:spcPts val="0"/>
              </a:spcBef>
              <a:spcAft>
                <a:spcPts val="0"/>
              </a:spcAft>
            </a:pPr>
            <a:r>
              <a:rPr lang="en-US" sz="2400" dirty="0" smtClean="0"/>
              <a:t>[4] J</a:t>
            </a:r>
            <a:r>
              <a:rPr lang="en-US" sz="2400" dirty="0"/>
              <a:t>. C. </a:t>
            </a:r>
            <a:r>
              <a:rPr lang="en-US" sz="2400" dirty="0" err="1"/>
              <a:t>Spohrer</a:t>
            </a:r>
            <a:r>
              <a:rPr lang="en-US" sz="2400" dirty="0"/>
              <a:t> and E. </a:t>
            </a:r>
            <a:r>
              <a:rPr lang="en-US" sz="2400" dirty="0" err="1"/>
              <a:t>Soloway</a:t>
            </a:r>
            <a:r>
              <a:rPr lang="en-US" sz="2400" dirty="0"/>
              <a:t>. Novice mistakes: Are the folk wisdoms correct? </a:t>
            </a:r>
            <a:r>
              <a:rPr lang="en-US" sz="2400" dirty="0" err="1" smtClean="0"/>
              <a:t>Commun</a:t>
            </a:r>
            <a:r>
              <a:rPr lang="en-US" sz="2400" dirty="0"/>
              <a:t>. ACM, </a:t>
            </a:r>
            <a:endParaRPr lang="en-US" sz="2400" dirty="0" smtClean="0"/>
          </a:p>
          <a:p>
            <a:pPr>
              <a:spcBef>
                <a:spcPts val="0"/>
              </a:spcBef>
              <a:spcAft>
                <a:spcPts val="0"/>
              </a:spcAft>
            </a:pPr>
            <a:r>
              <a:rPr lang="en-US" sz="2400" dirty="0"/>
              <a:t> </a:t>
            </a:r>
            <a:r>
              <a:rPr lang="en-US" sz="2400" dirty="0" smtClean="0"/>
              <a:t>    29(7</a:t>
            </a:r>
            <a:r>
              <a:rPr lang="en-US" sz="2400" dirty="0"/>
              <a:t>):</a:t>
            </a:r>
            <a:r>
              <a:rPr lang="en-US" sz="2400" dirty="0" smtClean="0"/>
              <a:t>624–632</a:t>
            </a:r>
            <a:r>
              <a:rPr lang="en-US" sz="2400" dirty="0"/>
              <a:t>, July 1986. </a:t>
            </a:r>
          </a:p>
        </p:txBody>
      </p:sp>
      <p:sp>
        <p:nvSpPr>
          <p:cNvPr id="102" name="Rectangle 101"/>
          <p:cNvSpPr/>
          <p:nvPr/>
        </p:nvSpPr>
        <p:spPr>
          <a:xfrm>
            <a:off x="28429620" y="14447520"/>
            <a:ext cx="342900" cy="18470880"/>
          </a:xfrm>
          <a:prstGeom prst="rect">
            <a:avLst/>
          </a:prstGeom>
          <a:solidFill>
            <a:srgbClr val="C4123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3" name="Rectangle 102"/>
          <p:cNvSpPr/>
          <p:nvPr/>
        </p:nvSpPr>
        <p:spPr>
          <a:xfrm>
            <a:off x="29319287" y="31474865"/>
            <a:ext cx="14386494" cy="830997"/>
          </a:xfrm>
          <a:prstGeom prst="rect">
            <a:avLst/>
          </a:prstGeom>
        </p:spPr>
        <p:txBody>
          <a:bodyPr wrap="square">
            <a:spAutoFit/>
          </a:bodyPr>
          <a:lstStyle/>
          <a:p>
            <a:pPr>
              <a:spcBef>
                <a:spcPts val="0"/>
              </a:spcBef>
              <a:spcAft>
                <a:spcPts val="0"/>
              </a:spcAft>
            </a:pPr>
            <a:r>
              <a:rPr lang="en-US" sz="2400" dirty="0"/>
              <a:t>We thank Joe Beck for letting us collect data in his course and Mike Clancy for pointing us to the Adding Machine problem. This research is partially funded by the US NSF under grant number CCF1116539.</a:t>
            </a:r>
          </a:p>
        </p:txBody>
      </p:sp>
      <p:sp>
        <p:nvSpPr>
          <p:cNvPr id="104" name="TextBox 103"/>
          <p:cNvSpPr txBox="1"/>
          <p:nvPr/>
        </p:nvSpPr>
        <p:spPr>
          <a:xfrm>
            <a:off x="29038997" y="30832249"/>
            <a:ext cx="6924368" cy="584775"/>
          </a:xfrm>
          <a:prstGeom prst="rect">
            <a:avLst/>
          </a:prstGeom>
          <a:noFill/>
        </p:spPr>
        <p:txBody>
          <a:bodyPr wrap="square" rtlCol="0">
            <a:spAutoFit/>
          </a:bodyPr>
          <a:lstStyle/>
          <a:p>
            <a:r>
              <a:rPr lang="en-US" sz="3200" b="1" dirty="0" smtClean="0"/>
              <a:t>Acknowledgments</a:t>
            </a:r>
            <a:endParaRPr lang="en-US" sz="3200" b="1" dirty="0"/>
          </a:p>
        </p:txBody>
      </p:sp>
      <p:sp>
        <p:nvSpPr>
          <p:cNvPr id="105" name="TextBox 104"/>
          <p:cNvSpPr txBox="1"/>
          <p:nvPr/>
        </p:nvSpPr>
        <p:spPr>
          <a:xfrm>
            <a:off x="516147" y="14811673"/>
            <a:ext cx="8322942" cy="707886"/>
          </a:xfrm>
          <a:prstGeom prst="rect">
            <a:avLst/>
          </a:prstGeom>
          <a:noFill/>
        </p:spPr>
        <p:txBody>
          <a:bodyPr wrap="square" rtlCol="0">
            <a:spAutoFit/>
          </a:bodyPr>
          <a:lstStyle/>
          <a:p>
            <a:r>
              <a:rPr lang="en-US" sz="4000" b="1" dirty="0" smtClean="0"/>
              <a:t>Methodology</a:t>
            </a:r>
            <a:endParaRPr lang="en-US" sz="4000" b="1" dirty="0"/>
          </a:p>
        </p:txBody>
      </p:sp>
      <p:sp>
        <p:nvSpPr>
          <p:cNvPr id="107" name="Rectangle 106"/>
          <p:cNvSpPr/>
          <p:nvPr/>
        </p:nvSpPr>
        <p:spPr>
          <a:xfrm>
            <a:off x="39337278" y="6542019"/>
            <a:ext cx="4123127" cy="1658969"/>
          </a:xfrm>
          <a:prstGeom prst="rect">
            <a:avLst/>
          </a:prstGeom>
          <a:noFill/>
          <a:ln w="57150">
            <a:solidFill>
              <a:srgbClr val="0070C0"/>
            </a:solidFill>
          </a:ln>
          <a:effectLst/>
        </p:spPr>
        <p:style>
          <a:lnRef idx="1">
            <a:schemeClr val="accent1"/>
          </a:lnRef>
          <a:fillRef idx="3">
            <a:schemeClr val="accent1"/>
          </a:fillRef>
          <a:effectRef idx="2">
            <a:schemeClr val="accent1"/>
          </a:effectRef>
          <a:fontRef idx="minor">
            <a:schemeClr val="lt1"/>
          </a:fontRef>
        </p:style>
        <p:txBody>
          <a:bodyPr rtlCol="0" anchor="ctr" anchorCtr="1"/>
          <a:lstStyle/>
          <a:p>
            <a:pPr algn="ctr"/>
            <a:r>
              <a:rPr lang="en-US" sz="2500" dirty="0" smtClean="0">
                <a:solidFill>
                  <a:srgbClr val="0070C0"/>
                </a:solidFill>
                <a:latin typeface="Arial" panose="020B0604020202020204" pitchFamily="34" charset="0"/>
                <a:cs typeface="Arial" panose="020B0604020202020204" pitchFamily="34" charset="0"/>
              </a:rPr>
              <a:t>Problem: </a:t>
            </a:r>
          </a:p>
          <a:p>
            <a:pPr algn="ctr"/>
            <a:r>
              <a:rPr lang="en-US" sz="2500" dirty="0" smtClean="0">
                <a:solidFill>
                  <a:srgbClr val="0070C0"/>
                </a:solidFill>
                <a:latin typeface="Arial" panose="020B0604020202020204" pitchFamily="34" charset="0"/>
                <a:cs typeface="Arial" panose="020B0604020202020204" pitchFamily="34" charset="0"/>
              </a:rPr>
              <a:t>Determine if a list of numbers contains 7</a:t>
            </a:r>
            <a:endParaRPr lang="en-US" sz="2500" dirty="0">
              <a:solidFill>
                <a:srgbClr val="0070C0"/>
              </a:solidFill>
              <a:latin typeface="Arial" panose="020B0604020202020204" pitchFamily="34" charset="0"/>
              <a:cs typeface="Arial" panose="020B0604020202020204" pitchFamily="34" charset="0"/>
            </a:endParaRPr>
          </a:p>
        </p:txBody>
      </p:sp>
      <p:sp>
        <p:nvSpPr>
          <p:cNvPr id="124" name="TextBox 123"/>
          <p:cNvSpPr txBox="1"/>
          <p:nvPr/>
        </p:nvSpPr>
        <p:spPr>
          <a:xfrm>
            <a:off x="516147" y="23272407"/>
            <a:ext cx="2790933" cy="707886"/>
          </a:xfrm>
          <a:prstGeom prst="rect">
            <a:avLst/>
          </a:prstGeom>
          <a:noFill/>
        </p:spPr>
        <p:txBody>
          <a:bodyPr wrap="square" rtlCol="0">
            <a:spAutoFit/>
          </a:bodyPr>
          <a:lstStyle/>
          <a:p>
            <a:r>
              <a:rPr lang="en-US" sz="4000" b="1" dirty="0" smtClean="0"/>
              <a:t>Results</a:t>
            </a:r>
            <a:endParaRPr lang="en-US" sz="4000" b="1" dirty="0"/>
          </a:p>
        </p:txBody>
      </p:sp>
      <p:sp>
        <p:nvSpPr>
          <p:cNvPr id="125" name="TextBox 124"/>
          <p:cNvSpPr txBox="1"/>
          <p:nvPr/>
        </p:nvSpPr>
        <p:spPr>
          <a:xfrm>
            <a:off x="31949709" y="14811673"/>
            <a:ext cx="8322942" cy="707886"/>
          </a:xfrm>
          <a:prstGeom prst="rect">
            <a:avLst/>
          </a:prstGeom>
          <a:noFill/>
        </p:spPr>
        <p:txBody>
          <a:bodyPr wrap="square" rtlCol="0">
            <a:spAutoFit/>
          </a:bodyPr>
          <a:lstStyle/>
          <a:p>
            <a:pPr algn="ctr"/>
            <a:r>
              <a:rPr lang="en-US" sz="4000" b="1" dirty="0" smtClean="0"/>
              <a:t>Key Takeaways</a:t>
            </a:r>
            <a:endParaRPr lang="en-US" sz="4000" b="1" dirty="0"/>
          </a:p>
        </p:txBody>
      </p:sp>
      <p:sp>
        <p:nvSpPr>
          <p:cNvPr id="126" name="Rectangle 125"/>
          <p:cNvSpPr/>
          <p:nvPr/>
        </p:nvSpPr>
        <p:spPr>
          <a:xfrm>
            <a:off x="897147" y="15678612"/>
            <a:ext cx="9576977" cy="3123932"/>
          </a:xfrm>
          <a:prstGeom prst="rect">
            <a:avLst/>
          </a:prstGeom>
        </p:spPr>
        <p:txBody>
          <a:bodyPr wrap="square">
            <a:spAutoFit/>
          </a:bodyPr>
          <a:lstStyle/>
          <a:p>
            <a:pPr>
              <a:spcBef>
                <a:spcPts val="0"/>
              </a:spcBef>
              <a:spcAft>
                <a:spcPts val="600"/>
              </a:spcAft>
            </a:pPr>
            <a:r>
              <a:rPr lang="en-US" sz="3200" b="1" dirty="0" smtClean="0">
                <a:solidFill>
                  <a:srgbClr val="0070C0"/>
                </a:solidFill>
              </a:rPr>
              <a:t>Research Questions</a:t>
            </a:r>
          </a:p>
          <a:p>
            <a:pPr marL="571500" indent="-571500">
              <a:spcBef>
                <a:spcPts val="0"/>
              </a:spcBef>
              <a:spcAft>
                <a:spcPts val="0"/>
              </a:spcAft>
              <a:buFont typeface="+mj-lt"/>
              <a:buAutoNum type="arabicPeriod"/>
            </a:pPr>
            <a:r>
              <a:rPr lang="en-US" sz="3200" dirty="0" smtClean="0"/>
              <a:t>When do HTDP-trained students use templates?</a:t>
            </a:r>
          </a:p>
          <a:p>
            <a:pPr marL="571500" indent="-571500">
              <a:spcBef>
                <a:spcPts val="0"/>
              </a:spcBef>
              <a:spcAft>
                <a:spcPts val="0"/>
              </a:spcAft>
              <a:buFont typeface="+mj-lt"/>
              <a:buAutoNum type="arabicPeriod"/>
            </a:pPr>
            <a:r>
              <a:rPr lang="en-US" sz="3200" dirty="0" smtClean="0"/>
              <a:t>How do focal computations manifest in HTDP programs?</a:t>
            </a:r>
          </a:p>
          <a:p>
            <a:pPr marL="571500" indent="-571500">
              <a:spcBef>
                <a:spcPts val="0"/>
              </a:spcBef>
              <a:spcAft>
                <a:spcPts val="0"/>
              </a:spcAft>
              <a:buFont typeface="+mj-lt"/>
              <a:buAutoNum type="arabicPeriod"/>
            </a:pPr>
            <a:r>
              <a:rPr lang="en-US" sz="3200" dirty="0" smtClean="0"/>
              <a:t>How and when do HTDP students integrate focal computations into existing code?</a:t>
            </a:r>
            <a:endParaRPr lang="en-US" sz="3200" dirty="0"/>
          </a:p>
        </p:txBody>
      </p:sp>
      <p:sp>
        <p:nvSpPr>
          <p:cNvPr id="129" name="Rectangle 128"/>
          <p:cNvSpPr/>
          <p:nvPr/>
        </p:nvSpPr>
        <p:spPr>
          <a:xfrm>
            <a:off x="0" y="22677973"/>
            <a:ext cx="28529280" cy="342900"/>
          </a:xfrm>
          <a:prstGeom prst="rect">
            <a:avLst/>
          </a:prstGeom>
          <a:solidFill>
            <a:srgbClr val="C4123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1" name="Rectangle 130"/>
          <p:cNvSpPr/>
          <p:nvPr/>
        </p:nvSpPr>
        <p:spPr>
          <a:xfrm>
            <a:off x="11672665" y="14916612"/>
            <a:ext cx="8558454" cy="3616375"/>
          </a:xfrm>
          <a:prstGeom prst="rect">
            <a:avLst/>
          </a:prstGeom>
        </p:spPr>
        <p:txBody>
          <a:bodyPr wrap="square">
            <a:spAutoFit/>
          </a:bodyPr>
          <a:lstStyle/>
          <a:p>
            <a:pPr>
              <a:spcBef>
                <a:spcPts val="0"/>
              </a:spcBef>
              <a:spcAft>
                <a:spcPts val="600"/>
              </a:spcAft>
            </a:pPr>
            <a:r>
              <a:rPr lang="en-US" sz="3200" b="1" dirty="0" smtClean="0">
                <a:solidFill>
                  <a:srgbClr val="0070C0"/>
                </a:solidFill>
              </a:rPr>
              <a:t>Problem: Adding Machine</a:t>
            </a:r>
          </a:p>
          <a:p>
            <a:pPr>
              <a:spcBef>
                <a:spcPts val="0"/>
              </a:spcBef>
              <a:spcAft>
                <a:spcPts val="0"/>
              </a:spcAft>
            </a:pPr>
            <a:r>
              <a:rPr lang="en-US" sz="3200" dirty="0" smtClean="0"/>
              <a:t>Design a program called </a:t>
            </a:r>
            <a:r>
              <a:rPr lang="en-US" sz="3200" b="1" dirty="0" smtClean="0">
                <a:latin typeface="Courier New" panose="02070309020205020404" pitchFamily="49" charset="0"/>
                <a:cs typeface="Courier New" panose="02070309020205020404" pitchFamily="49" charset="0"/>
              </a:rPr>
              <a:t>adding-machine</a:t>
            </a:r>
            <a:r>
              <a:rPr lang="en-US" sz="3200" dirty="0" smtClean="0"/>
              <a:t> that consumes a list of numbers and produces a list of the sums of each non-empty </a:t>
            </a:r>
            <a:r>
              <a:rPr lang="en-US" sz="3200" dirty="0" err="1" smtClean="0"/>
              <a:t>sublist</a:t>
            </a:r>
            <a:r>
              <a:rPr lang="en-US" sz="3200" dirty="0" smtClean="0"/>
              <a:t> separated by zeros. Ignore input elements that occur after the occurrence of two consecutive zeros.</a:t>
            </a:r>
            <a:endParaRPr lang="en-US" sz="3200" dirty="0"/>
          </a:p>
        </p:txBody>
      </p:sp>
      <p:sp>
        <p:nvSpPr>
          <p:cNvPr id="136" name="Rectangle 135"/>
          <p:cNvSpPr/>
          <p:nvPr/>
        </p:nvSpPr>
        <p:spPr>
          <a:xfrm>
            <a:off x="22229089" y="18461222"/>
            <a:ext cx="3044028" cy="477054"/>
          </a:xfrm>
          <a:prstGeom prst="rect">
            <a:avLst/>
          </a:prstGeom>
        </p:spPr>
        <p:txBody>
          <a:bodyPr wrap="square">
            <a:spAutoFit/>
          </a:bodyPr>
          <a:lstStyle/>
          <a:p>
            <a:pPr>
              <a:spcBef>
                <a:spcPts val="0"/>
              </a:spcBef>
              <a:spcAft>
                <a:spcPts val="0"/>
              </a:spcAft>
            </a:pPr>
            <a:r>
              <a:rPr lang="en-US" sz="2500" dirty="0" smtClean="0">
                <a:solidFill>
                  <a:schemeClr val="accent6">
                    <a:lumMod val="75000"/>
                  </a:schemeClr>
                </a:solidFill>
              </a:rPr>
              <a:t>build output list</a:t>
            </a:r>
          </a:p>
        </p:txBody>
      </p:sp>
      <p:sp>
        <p:nvSpPr>
          <p:cNvPr id="137" name="Rectangle 136"/>
          <p:cNvSpPr/>
          <p:nvPr/>
        </p:nvSpPr>
        <p:spPr>
          <a:xfrm>
            <a:off x="752903" y="19047182"/>
            <a:ext cx="10641538" cy="3123932"/>
          </a:xfrm>
          <a:prstGeom prst="rect">
            <a:avLst/>
          </a:prstGeom>
        </p:spPr>
        <p:txBody>
          <a:bodyPr wrap="square">
            <a:spAutoFit/>
          </a:bodyPr>
          <a:lstStyle/>
          <a:p>
            <a:pPr>
              <a:spcBef>
                <a:spcPts val="0"/>
              </a:spcBef>
              <a:spcAft>
                <a:spcPts val="600"/>
              </a:spcAft>
            </a:pPr>
            <a:r>
              <a:rPr lang="en-US" sz="3200" b="1" dirty="0" smtClean="0">
                <a:solidFill>
                  <a:srgbClr val="0070C0"/>
                </a:solidFill>
              </a:rPr>
              <a:t>Data Collection</a:t>
            </a:r>
          </a:p>
          <a:p>
            <a:pPr marL="457200" indent="-457200">
              <a:spcBef>
                <a:spcPts val="0"/>
              </a:spcBef>
              <a:spcAft>
                <a:spcPts val="0"/>
              </a:spcAft>
              <a:buFont typeface="Wingdings" panose="05000000000000000000" pitchFamily="2" charset="2"/>
              <a:buChar char="§"/>
            </a:pPr>
            <a:r>
              <a:rPr lang="en-US" sz="3200" dirty="0" smtClean="0"/>
              <a:t>Spring 2015 CS1 course using HTDP in Racket</a:t>
            </a:r>
          </a:p>
          <a:p>
            <a:pPr marL="457200" indent="-457200">
              <a:spcBef>
                <a:spcPts val="0"/>
              </a:spcBef>
              <a:spcAft>
                <a:spcPts val="0"/>
              </a:spcAft>
              <a:buFont typeface="Wingdings" panose="05000000000000000000" pitchFamily="2" charset="2"/>
              <a:buChar char="§"/>
            </a:pPr>
            <a:r>
              <a:rPr lang="en-US" sz="3200" dirty="0" smtClean="0"/>
              <a:t>Participants worked on the </a:t>
            </a:r>
            <a:r>
              <a:rPr lang="en-US" sz="3200" dirty="0" smtClean="0">
                <a:solidFill>
                  <a:srgbClr val="C41230"/>
                </a:solidFill>
              </a:rPr>
              <a:t>Adding Machine</a:t>
            </a:r>
            <a:r>
              <a:rPr lang="en-US" sz="3200" dirty="0" smtClean="0"/>
              <a:t> problem during a weekly lab session</a:t>
            </a:r>
          </a:p>
          <a:p>
            <a:pPr marL="457200" indent="-457200">
              <a:spcBef>
                <a:spcPts val="0"/>
              </a:spcBef>
              <a:spcAft>
                <a:spcPts val="0"/>
              </a:spcAft>
              <a:buFont typeface="Wingdings" panose="05000000000000000000" pitchFamily="2" charset="2"/>
              <a:buChar char="§"/>
            </a:pPr>
            <a:r>
              <a:rPr lang="en-US" sz="3200" dirty="0" smtClean="0"/>
              <a:t>Video captured activity within the IDE window</a:t>
            </a:r>
          </a:p>
          <a:p>
            <a:pPr marL="457200" indent="-457200">
              <a:spcBef>
                <a:spcPts val="0"/>
              </a:spcBef>
              <a:spcAft>
                <a:spcPts val="0"/>
              </a:spcAft>
              <a:buFont typeface="Wingdings" panose="05000000000000000000" pitchFamily="2" charset="2"/>
              <a:buChar char="§"/>
            </a:pPr>
            <a:r>
              <a:rPr lang="en-US" sz="3200" dirty="0" smtClean="0"/>
              <a:t>25 (of 138) submissions analyzed</a:t>
            </a:r>
            <a:endParaRPr lang="en-US" sz="3200" dirty="0"/>
          </a:p>
        </p:txBody>
      </p:sp>
      <p:pic>
        <p:nvPicPr>
          <p:cNvPr id="1044" name="Picture 20" descr="plan-dependency-sample.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338906" y="19652288"/>
            <a:ext cx="4906824" cy="6428470"/>
          </a:xfrm>
          <a:prstGeom prst="rect">
            <a:avLst/>
          </a:prstGeom>
          <a:noFill/>
          <a:extLst>
            <a:ext uri="{909E8E84-426E-40DD-AFC4-6F175D3DCCD1}">
              <a14:hiddenFill xmlns:a14="http://schemas.microsoft.com/office/drawing/2010/main">
                <a:solidFill>
                  <a:srgbClr val="FFFFFF"/>
                </a:solidFill>
              </a14:hiddenFill>
            </a:ext>
          </a:extLst>
        </p:spPr>
      </p:pic>
      <p:pic>
        <p:nvPicPr>
          <p:cNvPr id="59" name="Picture 58"/>
          <p:cNvPicPr>
            <a:picLocks noChangeAspect="1"/>
          </p:cNvPicPr>
          <p:nvPr/>
        </p:nvPicPr>
        <p:blipFill rotWithShape="1">
          <a:blip r:embed="rId2">
            <a:extLst>
              <a:ext uri="{28A0092B-C50C-407E-A947-70E740481C1C}">
                <a14:useLocalDpi xmlns:a14="http://schemas.microsoft.com/office/drawing/2010/main" val="0"/>
              </a:ext>
            </a:extLst>
          </a:blip>
          <a:srcRect t="60263" b="6062"/>
          <a:stretch/>
        </p:blipFill>
        <p:spPr>
          <a:xfrm>
            <a:off x="29251926" y="12513409"/>
            <a:ext cx="10116388" cy="1458410"/>
          </a:xfrm>
          <a:prstGeom prst="rect">
            <a:avLst/>
          </a:prstGeom>
        </p:spPr>
      </p:pic>
      <p:pic>
        <p:nvPicPr>
          <p:cNvPr id="5" name="Picture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564599" y="19730309"/>
            <a:ext cx="6139225" cy="2554577"/>
          </a:xfrm>
          <a:prstGeom prst="rect">
            <a:avLst/>
          </a:prstGeom>
          <a:ln w="57150">
            <a:solidFill>
              <a:srgbClr val="0070C0"/>
            </a:solidFill>
          </a:ln>
        </p:spPr>
      </p:pic>
      <p:pic>
        <p:nvPicPr>
          <p:cNvPr id="6" name="Picture 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790226" y="19689401"/>
            <a:ext cx="8440892" cy="2636394"/>
          </a:xfrm>
          <a:prstGeom prst="rect">
            <a:avLst/>
          </a:prstGeom>
          <a:ln w="57150">
            <a:solidFill>
              <a:srgbClr val="4BACC6"/>
            </a:solidFill>
          </a:ln>
        </p:spPr>
      </p:pic>
      <p:cxnSp>
        <p:nvCxnSpPr>
          <p:cNvPr id="9" name="Straight Arrow Connector 8"/>
          <p:cNvCxnSpPr/>
          <p:nvPr/>
        </p:nvCxnSpPr>
        <p:spPr>
          <a:xfrm flipV="1">
            <a:off x="19881842" y="19912011"/>
            <a:ext cx="1682757" cy="216595"/>
          </a:xfrm>
          <a:prstGeom prst="straightConnector1">
            <a:avLst/>
          </a:prstGeom>
          <a:ln w="57150">
            <a:solidFill>
              <a:srgbClr val="C41230"/>
            </a:solidFill>
            <a:headEnd type="oval" w="med" len="med"/>
            <a:tailEnd type="oval" w="med" len="med"/>
          </a:ln>
          <a:effectLst/>
        </p:spPr>
        <p:style>
          <a:lnRef idx="2">
            <a:schemeClr val="accent1"/>
          </a:lnRef>
          <a:fillRef idx="0">
            <a:schemeClr val="accent1"/>
          </a:fillRef>
          <a:effectRef idx="1">
            <a:schemeClr val="accent1"/>
          </a:effectRef>
          <a:fontRef idx="minor">
            <a:schemeClr val="tx1"/>
          </a:fontRef>
        </p:style>
      </p:cxnSp>
      <p:cxnSp>
        <p:nvCxnSpPr>
          <p:cNvPr id="68" name="Straight Arrow Connector 67"/>
          <p:cNvCxnSpPr/>
          <p:nvPr/>
        </p:nvCxnSpPr>
        <p:spPr>
          <a:xfrm flipV="1">
            <a:off x="17557830" y="20185369"/>
            <a:ext cx="4006769" cy="1607666"/>
          </a:xfrm>
          <a:prstGeom prst="straightConnector1">
            <a:avLst/>
          </a:prstGeom>
          <a:ln w="57150">
            <a:solidFill>
              <a:srgbClr val="C41230"/>
            </a:solidFill>
            <a:headEnd type="oval" w="med" len="med"/>
            <a:tailEnd type="oval" w="med" len="med"/>
          </a:ln>
          <a:effectLst/>
        </p:spPr>
        <p:style>
          <a:lnRef idx="2">
            <a:schemeClr val="accent1"/>
          </a:lnRef>
          <a:fillRef idx="0">
            <a:schemeClr val="accent1"/>
          </a:fillRef>
          <a:effectRef idx="1">
            <a:schemeClr val="accent1"/>
          </a:effectRef>
          <a:fontRef idx="minor">
            <a:schemeClr val="tx1"/>
          </a:fontRef>
        </p:style>
      </p:cxnSp>
      <p:cxnSp>
        <p:nvCxnSpPr>
          <p:cNvPr id="71" name="Straight Arrow Connector 70"/>
          <p:cNvCxnSpPr/>
          <p:nvPr/>
        </p:nvCxnSpPr>
        <p:spPr>
          <a:xfrm flipV="1">
            <a:off x="17557830" y="20437861"/>
            <a:ext cx="4006769" cy="1346427"/>
          </a:xfrm>
          <a:prstGeom prst="straightConnector1">
            <a:avLst/>
          </a:prstGeom>
          <a:ln w="57150">
            <a:solidFill>
              <a:srgbClr val="C41230"/>
            </a:solidFill>
            <a:headEnd type="oval" w="med" len="med"/>
            <a:tailEnd type="oval" w="med" len="med"/>
          </a:ln>
          <a:effectLst/>
        </p:spPr>
        <p:style>
          <a:lnRef idx="2">
            <a:schemeClr val="accent1"/>
          </a:lnRef>
          <a:fillRef idx="0">
            <a:schemeClr val="accent1"/>
          </a:fillRef>
          <a:effectRef idx="1">
            <a:schemeClr val="accent1"/>
          </a:effectRef>
          <a:fontRef idx="minor">
            <a:schemeClr val="tx1"/>
          </a:fontRef>
        </p:style>
      </p:cxnSp>
      <p:sp>
        <p:nvSpPr>
          <p:cNvPr id="31" name="Rectangle 30"/>
          <p:cNvSpPr/>
          <p:nvPr/>
        </p:nvSpPr>
        <p:spPr>
          <a:xfrm>
            <a:off x="25960086" y="17408324"/>
            <a:ext cx="1574157" cy="775504"/>
          </a:xfrm>
          <a:prstGeom prst="rect">
            <a:avLst/>
          </a:prstGeom>
          <a:noFill/>
          <a:ln w="57150">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4" name="Rectangle 83"/>
          <p:cNvSpPr/>
          <p:nvPr/>
        </p:nvSpPr>
        <p:spPr>
          <a:xfrm>
            <a:off x="22827371" y="17408324"/>
            <a:ext cx="459285" cy="775504"/>
          </a:xfrm>
          <a:prstGeom prst="rect">
            <a:avLst/>
          </a:prstGeom>
          <a:noFill/>
          <a:ln w="57150">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Rectangle 85"/>
          <p:cNvSpPr/>
          <p:nvPr/>
        </p:nvSpPr>
        <p:spPr>
          <a:xfrm>
            <a:off x="23865954" y="17408324"/>
            <a:ext cx="459285" cy="775504"/>
          </a:xfrm>
          <a:prstGeom prst="rect">
            <a:avLst/>
          </a:prstGeom>
          <a:noFill/>
          <a:ln w="57150">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7" name="Rectangle 86"/>
          <p:cNvSpPr/>
          <p:nvPr/>
        </p:nvSpPr>
        <p:spPr>
          <a:xfrm>
            <a:off x="21828363" y="17408324"/>
            <a:ext cx="902708" cy="775504"/>
          </a:xfrm>
          <a:prstGeom prst="rect">
            <a:avLst/>
          </a:prstGeom>
          <a:noFill/>
          <a:ln w="57150">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4" name="Straight Connector 33"/>
          <p:cNvCxnSpPr/>
          <p:nvPr/>
        </p:nvCxnSpPr>
        <p:spPr>
          <a:xfrm>
            <a:off x="21828363" y="18285380"/>
            <a:ext cx="902708" cy="0"/>
          </a:xfrm>
          <a:prstGeom prst="line">
            <a:avLst/>
          </a:prstGeom>
          <a:ln w="57150">
            <a:solidFill>
              <a:srgbClr val="F79646"/>
            </a:solidFill>
          </a:ln>
          <a:effectLst/>
        </p:spPr>
        <p:style>
          <a:lnRef idx="2">
            <a:schemeClr val="accent1"/>
          </a:lnRef>
          <a:fillRef idx="0">
            <a:schemeClr val="accent1"/>
          </a:fillRef>
          <a:effectRef idx="1">
            <a:schemeClr val="accent1"/>
          </a:effectRef>
          <a:fontRef idx="minor">
            <a:schemeClr val="tx1"/>
          </a:fontRef>
        </p:style>
      </p:cxnSp>
      <p:cxnSp>
        <p:nvCxnSpPr>
          <p:cNvPr id="91" name="Straight Connector 90"/>
          <p:cNvCxnSpPr/>
          <p:nvPr/>
        </p:nvCxnSpPr>
        <p:spPr>
          <a:xfrm>
            <a:off x="23367132" y="18285380"/>
            <a:ext cx="383971" cy="0"/>
          </a:xfrm>
          <a:prstGeom prst="line">
            <a:avLst/>
          </a:prstGeom>
          <a:ln w="57150">
            <a:solidFill>
              <a:srgbClr val="F79646"/>
            </a:solidFill>
          </a:ln>
          <a:effectLst/>
        </p:spPr>
        <p:style>
          <a:lnRef idx="2">
            <a:schemeClr val="accent1"/>
          </a:lnRef>
          <a:fillRef idx="0">
            <a:schemeClr val="accent1"/>
          </a:fillRef>
          <a:effectRef idx="1">
            <a:schemeClr val="accent1"/>
          </a:effectRef>
          <a:fontRef idx="minor">
            <a:schemeClr val="tx1"/>
          </a:fontRef>
        </p:style>
      </p:cxnSp>
      <p:cxnSp>
        <p:nvCxnSpPr>
          <p:cNvPr id="106" name="Straight Connector 105"/>
          <p:cNvCxnSpPr/>
          <p:nvPr/>
        </p:nvCxnSpPr>
        <p:spPr>
          <a:xfrm>
            <a:off x="24550370" y="18285380"/>
            <a:ext cx="1268730" cy="0"/>
          </a:xfrm>
          <a:prstGeom prst="line">
            <a:avLst/>
          </a:prstGeom>
          <a:ln w="57150">
            <a:solidFill>
              <a:srgbClr val="F79646"/>
            </a:solidFill>
          </a:ln>
          <a:effectLst/>
        </p:spPr>
        <p:style>
          <a:lnRef idx="2">
            <a:schemeClr val="accent1"/>
          </a:lnRef>
          <a:fillRef idx="0">
            <a:schemeClr val="accent1"/>
          </a:fillRef>
          <a:effectRef idx="1">
            <a:schemeClr val="accent1"/>
          </a:effectRef>
          <a:fontRef idx="minor">
            <a:schemeClr val="tx1"/>
          </a:fontRef>
        </p:style>
      </p:cxnSp>
      <p:pic>
        <p:nvPicPr>
          <p:cNvPr id="44" name="Picture 4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740482" y="15153262"/>
            <a:ext cx="7016178" cy="1507470"/>
          </a:xfrm>
          <a:prstGeom prst="rect">
            <a:avLst/>
          </a:prstGeom>
        </p:spPr>
      </p:pic>
      <p:sp>
        <p:nvSpPr>
          <p:cNvPr id="108" name="Rectangle 107"/>
          <p:cNvSpPr/>
          <p:nvPr/>
        </p:nvSpPr>
        <p:spPr>
          <a:xfrm>
            <a:off x="11672665" y="18940513"/>
            <a:ext cx="5771084" cy="584775"/>
          </a:xfrm>
          <a:prstGeom prst="rect">
            <a:avLst/>
          </a:prstGeom>
        </p:spPr>
        <p:txBody>
          <a:bodyPr wrap="square">
            <a:spAutoFit/>
          </a:bodyPr>
          <a:lstStyle/>
          <a:p>
            <a:pPr>
              <a:spcBef>
                <a:spcPts val="0"/>
              </a:spcBef>
              <a:spcAft>
                <a:spcPts val="0"/>
              </a:spcAft>
            </a:pPr>
            <a:r>
              <a:rPr lang="en-US" sz="3200" b="1" dirty="0" smtClean="0">
                <a:solidFill>
                  <a:srgbClr val="0070C0"/>
                </a:solidFill>
              </a:rPr>
              <a:t>Data Coding</a:t>
            </a:r>
          </a:p>
        </p:txBody>
      </p:sp>
      <p:sp>
        <p:nvSpPr>
          <p:cNvPr id="109" name="Rectangle 108"/>
          <p:cNvSpPr/>
          <p:nvPr/>
        </p:nvSpPr>
        <p:spPr>
          <a:xfrm>
            <a:off x="22352162" y="16748652"/>
            <a:ext cx="2534758" cy="477054"/>
          </a:xfrm>
          <a:prstGeom prst="rect">
            <a:avLst/>
          </a:prstGeom>
        </p:spPr>
        <p:txBody>
          <a:bodyPr wrap="square">
            <a:spAutoFit/>
          </a:bodyPr>
          <a:lstStyle/>
          <a:p>
            <a:pPr>
              <a:spcBef>
                <a:spcPts val="0"/>
              </a:spcBef>
              <a:spcAft>
                <a:spcPts val="0"/>
              </a:spcAft>
            </a:pPr>
            <a:r>
              <a:rPr lang="en-US" sz="2500" dirty="0">
                <a:solidFill>
                  <a:schemeClr val="accent6">
                    <a:lumMod val="75000"/>
                  </a:schemeClr>
                </a:solidFill>
              </a:rPr>
              <a:t>i</a:t>
            </a:r>
            <a:r>
              <a:rPr lang="en-US" sz="2500" dirty="0" smtClean="0">
                <a:solidFill>
                  <a:schemeClr val="accent6">
                    <a:lumMod val="75000"/>
                  </a:schemeClr>
                </a:solidFill>
              </a:rPr>
              <a:t>dentify </a:t>
            </a:r>
            <a:r>
              <a:rPr lang="en-US" sz="2500" dirty="0" err="1" smtClean="0">
                <a:solidFill>
                  <a:schemeClr val="accent6">
                    <a:lumMod val="75000"/>
                  </a:schemeClr>
                </a:solidFill>
              </a:rPr>
              <a:t>sublists</a:t>
            </a:r>
            <a:endParaRPr lang="en-US" sz="2500" dirty="0" smtClean="0">
              <a:solidFill>
                <a:schemeClr val="accent6">
                  <a:lumMod val="75000"/>
                </a:schemeClr>
              </a:solidFill>
            </a:endParaRPr>
          </a:p>
        </p:txBody>
      </p:sp>
      <p:sp>
        <p:nvSpPr>
          <p:cNvPr id="113" name="Rectangle 112"/>
          <p:cNvSpPr/>
          <p:nvPr/>
        </p:nvSpPr>
        <p:spPr>
          <a:xfrm>
            <a:off x="20591256" y="17531563"/>
            <a:ext cx="1020313" cy="477054"/>
          </a:xfrm>
          <a:prstGeom prst="rect">
            <a:avLst/>
          </a:prstGeom>
        </p:spPr>
        <p:txBody>
          <a:bodyPr wrap="square">
            <a:spAutoFit/>
          </a:bodyPr>
          <a:lstStyle/>
          <a:p>
            <a:pPr>
              <a:spcBef>
                <a:spcPts val="0"/>
              </a:spcBef>
              <a:spcAft>
                <a:spcPts val="0"/>
              </a:spcAft>
            </a:pPr>
            <a:r>
              <a:rPr lang="en-US" sz="2500" dirty="0" smtClean="0">
                <a:solidFill>
                  <a:schemeClr val="accent6">
                    <a:lumMod val="75000"/>
                  </a:schemeClr>
                </a:solidFill>
              </a:rPr>
              <a:t>sum</a:t>
            </a:r>
          </a:p>
        </p:txBody>
      </p:sp>
      <p:sp>
        <p:nvSpPr>
          <p:cNvPr id="114" name="Rectangle 113"/>
          <p:cNvSpPr/>
          <p:nvPr/>
        </p:nvSpPr>
        <p:spPr>
          <a:xfrm>
            <a:off x="26225624" y="16748652"/>
            <a:ext cx="1627278" cy="477054"/>
          </a:xfrm>
          <a:prstGeom prst="rect">
            <a:avLst/>
          </a:prstGeom>
        </p:spPr>
        <p:txBody>
          <a:bodyPr wrap="square">
            <a:spAutoFit/>
          </a:bodyPr>
          <a:lstStyle/>
          <a:p>
            <a:pPr>
              <a:spcBef>
                <a:spcPts val="0"/>
              </a:spcBef>
              <a:spcAft>
                <a:spcPts val="0"/>
              </a:spcAft>
            </a:pPr>
            <a:r>
              <a:rPr lang="en-US" sz="2500" dirty="0" smtClean="0">
                <a:solidFill>
                  <a:schemeClr val="accent6">
                    <a:lumMod val="75000"/>
                  </a:schemeClr>
                </a:solidFill>
              </a:rPr>
              <a:t>ignore</a:t>
            </a:r>
          </a:p>
        </p:txBody>
      </p:sp>
      <p:sp>
        <p:nvSpPr>
          <p:cNvPr id="116" name="Rectangle 115"/>
          <p:cNvSpPr/>
          <p:nvPr/>
        </p:nvSpPr>
        <p:spPr>
          <a:xfrm>
            <a:off x="29038997" y="10273115"/>
            <a:ext cx="5771084" cy="584775"/>
          </a:xfrm>
          <a:prstGeom prst="rect">
            <a:avLst/>
          </a:prstGeom>
        </p:spPr>
        <p:txBody>
          <a:bodyPr wrap="square">
            <a:spAutoFit/>
          </a:bodyPr>
          <a:lstStyle/>
          <a:p>
            <a:pPr>
              <a:spcBef>
                <a:spcPts val="0"/>
              </a:spcBef>
              <a:spcAft>
                <a:spcPts val="0"/>
              </a:spcAft>
            </a:pPr>
            <a:r>
              <a:rPr lang="en-US" sz="3200" b="1" dirty="0" smtClean="0">
                <a:solidFill>
                  <a:srgbClr val="0070C0"/>
                </a:solidFill>
              </a:rPr>
              <a:t>Datatype-Driven</a:t>
            </a:r>
          </a:p>
        </p:txBody>
      </p:sp>
      <p:sp>
        <p:nvSpPr>
          <p:cNvPr id="117" name="Rectangle 116"/>
          <p:cNvSpPr/>
          <p:nvPr/>
        </p:nvSpPr>
        <p:spPr>
          <a:xfrm>
            <a:off x="29038997" y="6223598"/>
            <a:ext cx="5771084" cy="584775"/>
          </a:xfrm>
          <a:prstGeom prst="rect">
            <a:avLst/>
          </a:prstGeom>
        </p:spPr>
        <p:txBody>
          <a:bodyPr wrap="square">
            <a:spAutoFit/>
          </a:bodyPr>
          <a:lstStyle/>
          <a:p>
            <a:pPr>
              <a:spcBef>
                <a:spcPts val="0"/>
              </a:spcBef>
              <a:spcAft>
                <a:spcPts val="0"/>
              </a:spcAft>
            </a:pPr>
            <a:r>
              <a:rPr lang="en-US" sz="3200" b="1" dirty="0" smtClean="0">
                <a:solidFill>
                  <a:srgbClr val="0070C0"/>
                </a:solidFill>
              </a:rPr>
              <a:t>Focal Expansion</a:t>
            </a:r>
          </a:p>
        </p:txBody>
      </p:sp>
      <p:sp>
        <p:nvSpPr>
          <p:cNvPr id="46" name="TextBox 45"/>
          <p:cNvSpPr txBox="1"/>
          <p:nvPr/>
        </p:nvSpPr>
        <p:spPr>
          <a:xfrm>
            <a:off x="31224288" y="7058291"/>
            <a:ext cx="7344351" cy="2677656"/>
          </a:xfrm>
          <a:prstGeom prst="rect">
            <a:avLst/>
          </a:prstGeom>
          <a:noFill/>
        </p:spPr>
        <p:txBody>
          <a:bodyPr wrap="square" rtlCol="0">
            <a:spAutoFit/>
          </a:bodyPr>
          <a:lstStyle/>
          <a:p>
            <a:pPr>
              <a:lnSpc>
                <a:spcPct val="150000"/>
              </a:lnSpc>
            </a:pPr>
            <a:r>
              <a:rPr lang="en-US" sz="2800" b="1" dirty="0" smtClean="0">
                <a:solidFill>
                  <a:srgbClr val="00B0F0"/>
                </a:solidFill>
                <a:latin typeface="Courier New" panose="02070309020205020404" pitchFamily="49" charset="0"/>
                <a:cs typeface="Courier New" panose="02070309020205020404" pitchFamily="49" charset="0"/>
              </a:rPr>
              <a:t>for each </a:t>
            </a:r>
            <a:r>
              <a:rPr lang="en-US" sz="2800" b="1" dirty="0" err="1" smtClean="0">
                <a:solidFill>
                  <a:schemeClr val="accent6">
                    <a:lumMod val="75000"/>
                  </a:schemeClr>
                </a:solidFill>
                <a:latin typeface="Courier New" panose="02070309020205020404" pitchFamily="49" charset="0"/>
                <a:cs typeface="Courier New" panose="02070309020205020404" pitchFamily="49" charset="0"/>
              </a:rPr>
              <a:t>num</a:t>
            </a:r>
            <a:r>
              <a:rPr lang="en-US" sz="2800" b="1" dirty="0" smtClean="0">
                <a:solidFill>
                  <a:schemeClr val="accent6">
                    <a:lumMod val="75000"/>
                  </a:schemeClr>
                </a:solidFill>
                <a:latin typeface="Courier New" panose="02070309020205020404" pitchFamily="49" charset="0"/>
                <a:cs typeface="Courier New" panose="02070309020205020404" pitchFamily="49" charset="0"/>
              </a:rPr>
              <a:t> </a:t>
            </a:r>
            <a:r>
              <a:rPr lang="en-US" sz="2800" b="1" dirty="0" smtClean="0">
                <a:solidFill>
                  <a:srgbClr val="00B0F0"/>
                </a:solidFill>
                <a:latin typeface="Courier New" panose="02070309020205020404" pitchFamily="49" charset="0"/>
                <a:cs typeface="Courier New" panose="02070309020205020404" pitchFamily="49" charset="0"/>
              </a:rPr>
              <a:t>in</a:t>
            </a:r>
            <a:r>
              <a:rPr lang="en-US" sz="2800" b="1" dirty="0" smtClean="0">
                <a:latin typeface="Courier New" panose="02070309020205020404" pitchFamily="49" charset="0"/>
                <a:cs typeface="Courier New" panose="02070309020205020404" pitchFamily="49" charset="0"/>
              </a:rPr>
              <a:t> </a:t>
            </a:r>
            <a:r>
              <a:rPr lang="en-US" sz="2800" b="1" dirty="0" err="1" smtClean="0">
                <a:solidFill>
                  <a:schemeClr val="accent6">
                    <a:lumMod val="75000"/>
                  </a:schemeClr>
                </a:solidFill>
                <a:latin typeface="Courier New" panose="02070309020205020404" pitchFamily="49" charset="0"/>
                <a:cs typeface="Courier New" panose="02070309020205020404" pitchFamily="49" charset="0"/>
              </a:rPr>
              <a:t>input_list</a:t>
            </a:r>
            <a:r>
              <a:rPr lang="en-US" sz="2800" b="1" dirty="0" smtClean="0">
                <a:solidFill>
                  <a:srgbClr val="24BBF2"/>
                </a:solidFill>
                <a:latin typeface="Courier New" panose="02070309020205020404" pitchFamily="49" charset="0"/>
                <a:cs typeface="Courier New" panose="02070309020205020404" pitchFamily="49" charset="0"/>
              </a:rPr>
              <a:t>:</a:t>
            </a:r>
          </a:p>
          <a:p>
            <a:pPr>
              <a:lnSpc>
                <a:spcPct val="150000"/>
              </a:lnSpc>
            </a:pPr>
            <a:r>
              <a:rPr lang="en-US" sz="2800" b="1" dirty="0" smtClean="0">
                <a:latin typeface="Courier New" panose="02070309020205020404" pitchFamily="49" charset="0"/>
                <a:cs typeface="Courier New" panose="02070309020205020404" pitchFamily="49" charset="0"/>
              </a:rPr>
              <a:t>     </a:t>
            </a:r>
            <a:r>
              <a:rPr lang="en-US" sz="2800" b="1" dirty="0" smtClean="0">
                <a:solidFill>
                  <a:srgbClr val="00B0F0"/>
                </a:solidFill>
                <a:latin typeface="Courier New" panose="02070309020205020404" pitchFamily="49" charset="0"/>
                <a:cs typeface="Courier New" panose="02070309020205020404" pitchFamily="49" charset="0"/>
              </a:rPr>
              <a:t>if </a:t>
            </a:r>
            <a:r>
              <a:rPr lang="en-US" sz="2800" b="1" dirty="0" err="1" smtClean="0">
                <a:solidFill>
                  <a:schemeClr val="accent6">
                    <a:lumMod val="75000"/>
                  </a:schemeClr>
                </a:solidFill>
                <a:latin typeface="Courier New" panose="02070309020205020404" pitchFamily="49" charset="0"/>
                <a:cs typeface="Courier New" panose="02070309020205020404" pitchFamily="49" charset="0"/>
              </a:rPr>
              <a:t>num</a:t>
            </a:r>
            <a:r>
              <a:rPr lang="en-US" sz="2800" b="1" dirty="0" smtClean="0">
                <a:solidFill>
                  <a:schemeClr val="accent6">
                    <a:lumMod val="75000"/>
                  </a:schemeClr>
                </a:solidFill>
                <a:latin typeface="Courier New" panose="02070309020205020404" pitchFamily="49" charset="0"/>
                <a:cs typeface="Courier New" panose="02070309020205020404" pitchFamily="49" charset="0"/>
              </a:rPr>
              <a:t> </a:t>
            </a:r>
            <a:r>
              <a:rPr lang="en-US" sz="2800" b="1" dirty="0" smtClean="0">
                <a:solidFill>
                  <a:srgbClr val="C7254E"/>
                </a:solidFill>
                <a:latin typeface="Courier New" panose="02070309020205020404" pitchFamily="49" charset="0"/>
                <a:cs typeface="Courier New" panose="02070309020205020404" pitchFamily="49" charset="0"/>
              </a:rPr>
              <a:t>==</a:t>
            </a:r>
            <a:r>
              <a:rPr lang="en-US" sz="2800" b="1" dirty="0" smtClean="0">
                <a:latin typeface="Courier New" panose="02070309020205020404" pitchFamily="49" charset="0"/>
                <a:cs typeface="Courier New" panose="02070309020205020404" pitchFamily="49" charset="0"/>
              </a:rPr>
              <a:t> </a:t>
            </a:r>
            <a:r>
              <a:rPr lang="en-US" sz="2800" b="1" dirty="0" smtClean="0">
                <a:solidFill>
                  <a:srgbClr val="00B050"/>
                </a:solidFill>
                <a:latin typeface="Courier New" panose="02070309020205020404" pitchFamily="49" charset="0"/>
                <a:cs typeface="Courier New" panose="02070309020205020404" pitchFamily="49" charset="0"/>
              </a:rPr>
              <a:t>7</a:t>
            </a:r>
            <a:r>
              <a:rPr lang="en-US" sz="2800" b="1" dirty="0" smtClean="0">
                <a:solidFill>
                  <a:srgbClr val="24BBF2"/>
                </a:solidFill>
                <a:latin typeface="Courier New" panose="02070309020205020404" pitchFamily="49" charset="0"/>
                <a:cs typeface="Courier New" panose="02070309020205020404" pitchFamily="49" charset="0"/>
              </a:rPr>
              <a:t>:</a:t>
            </a:r>
          </a:p>
          <a:p>
            <a:pPr>
              <a:lnSpc>
                <a:spcPct val="150000"/>
              </a:lnSpc>
            </a:pPr>
            <a:r>
              <a:rPr lang="en-US" sz="2800" b="1" dirty="0">
                <a:latin typeface="Courier New" panose="02070309020205020404" pitchFamily="49" charset="0"/>
                <a:cs typeface="Courier New" panose="02070309020205020404" pitchFamily="49" charset="0"/>
              </a:rPr>
              <a:t> </a:t>
            </a:r>
            <a:r>
              <a:rPr lang="en-US" sz="2800" b="1" dirty="0" smtClean="0">
                <a:latin typeface="Courier New" panose="02070309020205020404" pitchFamily="49" charset="0"/>
                <a:cs typeface="Courier New" panose="02070309020205020404" pitchFamily="49" charset="0"/>
              </a:rPr>
              <a:t>         </a:t>
            </a:r>
            <a:r>
              <a:rPr lang="en-US" sz="2800" b="1" dirty="0" smtClean="0">
                <a:solidFill>
                  <a:srgbClr val="00B0F0"/>
                </a:solidFill>
                <a:latin typeface="Courier New" panose="02070309020205020404" pitchFamily="49" charset="0"/>
                <a:cs typeface="Courier New" panose="02070309020205020404" pitchFamily="49" charset="0"/>
              </a:rPr>
              <a:t>return</a:t>
            </a:r>
            <a:r>
              <a:rPr lang="en-US" sz="2800" b="1" dirty="0" smtClean="0">
                <a:solidFill>
                  <a:srgbClr val="4BACC6"/>
                </a:solidFill>
                <a:latin typeface="Courier New" panose="02070309020205020404" pitchFamily="49" charset="0"/>
                <a:cs typeface="Courier New" panose="02070309020205020404" pitchFamily="49" charset="0"/>
              </a:rPr>
              <a:t> True</a:t>
            </a:r>
          </a:p>
          <a:p>
            <a:pPr>
              <a:lnSpc>
                <a:spcPct val="150000"/>
              </a:lnSpc>
            </a:pPr>
            <a:r>
              <a:rPr lang="en-US" sz="2800" b="1" dirty="0">
                <a:latin typeface="Courier New" panose="02070309020205020404" pitchFamily="49" charset="0"/>
                <a:cs typeface="Courier New" panose="02070309020205020404" pitchFamily="49" charset="0"/>
              </a:rPr>
              <a:t> </a:t>
            </a:r>
            <a:r>
              <a:rPr lang="en-US" sz="2800" b="1" dirty="0" smtClean="0">
                <a:latin typeface="Courier New" panose="02070309020205020404" pitchFamily="49" charset="0"/>
                <a:cs typeface="Courier New" panose="02070309020205020404" pitchFamily="49" charset="0"/>
              </a:rPr>
              <a:t>    </a:t>
            </a:r>
            <a:r>
              <a:rPr lang="en-US" sz="2800" b="1" dirty="0" smtClean="0">
                <a:solidFill>
                  <a:srgbClr val="00B0F0"/>
                </a:solidFill>
                <a:latin typeface="Courier New" panose="02070309020205020404" pitchFamily="49" charset="0"/>
                <a:cs typeface="Courier New" panose="02070309020205020404" pitchFamily="49" charset="0"/>
              </a:rPr>
              <a:t>return</a:t>
            </a:r>
            <a:r>
              <a:rPr lang="en-US" sz="2800" b="1" dirty="0" smtClean="0">
                <a:solidFill>
                  <a:srgbClr val="4BACC6"/>
                </a:solidFill>
                <a:latin typeface="Courier New" panose="02070309020205020404" pitchFamily="49" charset="0"/>
                <a:cs typeface="Courier New" panose="02070309020205020404" pitchFamily="49" charset="0"/>
              </a:rPr>
              <a:t> False</a:t>
            </a:r>
            <a:endParaRPr lang="en-US" sz="2800" b="1" dirty="0">
              <a:solidFill>
                <a:srgbClr val="4BACC6"/>
              </a:solidFill>
              <a:latin typeface="Courier New" panose="02070309020205020404" pitchFamily="49" charset="0"/>
              <a:cs typeface="Courier New" panose="02070309020205020404" pitchFamily="49" charset="0"/>
            </a:endParaRPr>
          </a:p>
        </p:txBody>
      </p:sp>
      <p:sp>
        <p:nvSpPr>
          <p:cNvPr id="123" name="Rectangle 122"/>
          <p:cNvSpPr/>
          <p:nvPr/>
        </p:nvSpPr>
        <p:spPr>
          <a:xfrm>
            <a:off x="39339720" y="11277181"/>
            <a:ext cx="4120685" cy="2242077"/>
          </a:xfrm>
          <a:prstGeom prst="rect">
            <a:avLst/>
          </a:prstGeom>
          <a:noFill/>
          <a:ln w="63500">
            <a:solidFill>
              <a:srgbClr val="C41230"/>
            </a:solidFill>
          </a:ln>
          <a:effectLst/>
        </p:spPr>
        <p:style>
          <a:lnRef idx="1">
            <a:schemeClr val="accent1"/>
          </a:lnRef>
          <a:fillRef idx="3">
            <a:schemeClr val="accent1"/>
          </a:fillRef>
          <a:effectRef idx="2">
            <a:schemeClr val="accent1"/>
          </a:effectRef>
          <a:fontRef idx="minor">
            <a:schemeClr val="lt1"/>
          </a:fontRef>
        </p:style>
        <p:txBody>
          <a:bodyPr rtlCol="0" anchor="ctr" anchorCtr="1"/>
          <a:lstStyle/>
          <a:p>
            <a:pPr algn="ctr">
              <a:spcAft>
                <a:spcPts val="600"/>
              </a:spcAft>
            </a:pPr>
            <a:r>
              <a:rPr lang="en-US" sz="2500" b="1" dirty="0">
                <a:solidFill>
                  <a:srgbClr val="C7254E"/>
                </a:solidFill>
                <a:latin typeface="Arial" panose="020B0604020202020204" pitchFamily="34" charset="0"/>
                <a:cs typeface="Arial" panose="020B0604020202020204" pitchFamily="34" charset="0"/>
              </a:rPr>
              <a:t>How to Design Programs (</a:t>
            </a:r>
            <a:r>
              <a:rPr lang="en-US" sz="2500" b="1" dirty="0" smtClean="0">
                <a:solidFill>
                  <a:srgbClr val="C7254E"/>
                </a:solidFill>
                <a:latin typeface="Arial" panose="020B0604020202020204" pitchFamily="34" charset="0"/>
                <a:cs typeface="Arial" panose="020B0604020202020204" pitchFamily="34" charset="0"/>
              </a:rPr>
              <a:t>HTDP) Core Idea:</a:t>
            </a:r>
          </a:p>
          <a:p>
            <a:r>
              <a:rPr lang="en-US" sz="2500" dirty="0" smtClean="0">
                <a:solidFill>
                  <a:schemeClr val="tx1"/>
                </a:solidFill>
                <a:latin typeface="Arial" panose="020B0604020202020204" pitchFamily="34" charset="0"/>
                <a:cs typeface="Arial" panose="020B0604020202020204" pitchFamily="34" charset="0"/>
              </a:rPr>
              <a:t>Design programs from the structure of the input data</a:t>
            </a:r>
            <a:endParaRPr lang="en-US" sz="2500" dirty="0">
              <a:solidFill>
                <a:schemeClr val="tx1"/>
              </a:solidFill>
              <a:latin typeface="Arial" panose="020B0604020202020204" pitchFamily="34" charset="0"/>
              <a:cs typeface="Arial" panose="020B0604020202020204" pitchFamily="34" charset="0"/>
            </a:endParaRPr>
          </a:p>
        </p:txBody>
      </p:sp>
      <p:sp>
        <p:nvSpPr>
          <p:cNvPr id="120" name="Rectangle 119"/>
          <p:cNvSpPr/>
          <p:nvPr/>
        </p:nvSpPr>
        <p:spPr>
          <a:xfrm>
            <a:off x="32918377" y="7852449"/>
            <a:ext cx="2136517" cy="579546"/>
          </a:xfrm>
          <a:prstGeom prst="rect">
            <a:avLst/>
          </a:prstGeom>
          <a:noFill/>
          <a:ln w="57150">
            <a:solidFill>
              <a:srgbClr val="C4123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Down Arrow 46"/>
          <p:cNvSpPr/>
          <p:nvPr/>
        </p:nvSpPr>
        <p:spPr>
          <a:xfrm>
            <a:off x="29796683" y="7789379"/>
            <a:ext cx="1043285" cy="1655563"/>
          </a:xfrm>
          <a:prstGeom prst="downArrow">
            <a:avLst>
              <a:gd name="adj1" fmla="val 50000"/>
              <a:gd name="adj2" fmla="val 59985"/>
            </a:avLst>
          </a:prstGeom>
          <a:solidFill>
            <a:srgbClr val="00B05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1" name="Down Arrow 120"/>
          <p:cNvSpPr/>
          <p:nvPr/>
        </p:nvSpPr>
        <p:spPr>
          <a:xfrm>
            <a:off x="37365749" y="8369667"/>
            <a:ext cx="1043285" cy="941078"/>
          </a:xfrm>
          <a:prstGeom prst="downArrow">
            <a:avLst>
              <a:gd name="adj1" fmla="val 50000"/>
              <a:gd name="adj2" fmla="val 59985"/>
            </a:avLst>
          </a:prstGeom>
          <a:solidFill>
            <a:srgbClr val="C7254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2" name="Down Arrow 121"/>
          <p:cNvSpPr/>
          <p:nvPr/>
        </p:nvSpPr>
        <p:spPr>
          <a:xfrm flipV="1">
            <a:off x="37365748" y="7361960"/>
            <a:ext cx="1043285" cy="941078"/>
          </a:xfrm>
          <a:prstGeom prst="downArrow">
            <a:avLst>
              <a:gd name="adj1" fmla="val 50000"/>
              <a:gd name="adj2" fmla="val 59985"/>
            </a:avLst>
          </a:prstGeom>
          <a:solidFill>
            <a:srgbClr val="C7254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7" name="Rectangle 126"/>
          <p:cNvSpPr/>
          <p:nvPr/>
        </p:nvSpPr>
        <p:spPr>
          <a:xfrm>
            <a:off x="29541159" y="7260925"/>
            <a:ext cx="1627278" cy="477054"/>
          </a:xfrm>
          <a:prstGeom prst="rect">
            <a:avLst/>
          </a:prstGeom>
        </p:spPr>
        <p:txBody>
          <a:bodyPr wrap="square">
            <a:spAutoFit/>
          </a:bodyPr>
          <a:lstStyle/>
          <a:p>
            <a:pPr>
              <a:spcBef>
                <a:spcPts val="0"/>
              </a:spcBef>
              <a:spcAft>
                <a:spcPts val="0"/>
              </a:spcAft>
            </a:pPr>
            <a:r>
              <a:rPr lang="en-US" sz="2500" dirty="0" smtClean="0">
                <a:solidFill>
                  <a:srgbClr val="00B050"/>
                </a:solidFill>
              </a:rPr>
              <a:t>Retrieval</a:t>
            </a:r>
          </a:p>
        </p:txBody>
      </p:sp>
      <p:sp>
        <p:nvSpPr>
          <p:cNvPr id="128" name="Rectangle 127"/>
          <p:cNvSpPr/>
          <p:nvPr/>
        </p:nvSpPr>
        <p:spPr>
          <a:xfrm>
            <a:off x="37213540" y="9344421"/>
            <a:ext cx="1627278" cy="477054"/>
          </a:xfrm>
          <a:prstGeom prst="rect">
            <a:avLst/>
          </a:prstGeom>
        </p:spPr>
        <p:txBody>
          <a:bodyPr wrap="square">
            <a:spAutoFit/>
          </a:bodyPr>
          <a:lstStyle/>
          <a:p>
            <a:pPr>
              <a:spcBef>
                <a:spcPts val="0"/>
              </a:spcBef>
              <a:spcAft>
                <a:spcPts val="0"/>
              </a:spcAft>
            </a:pPr>
            <a:r>
              <a:rPr lang="en-US" sz="2500" dirty="0" smtClean="0">
                <a:solidFill>
                  <a:srgbClr val="C7254E"/>
                </a:solidFill>
              </a:rPr>
              <a:t>Creation</a:t>
            </a:r>
          </a:p>
        </p:txBody>
      </p:sp>
      <p:grpSp>
        <p:nvGrpSpPr>
          <p:cNvPr id="15" name="Group 14"/>
          <p:cNvGrpSpPr/>
          <p:nvPr/>
        </p:nvGrpSpPr>
        <p:grpSpPr>
          <a:xfrm>
            <a:off x="3288757" y="23438308"/>
            <a:ext cx="9967167" cy="3629044"/>
            <a:chOff x="5287321" y="23627696"/>
            <a:chExt cx="9967167" cy="3629044"/>
          </a:xfrm>
        </p:grpSpPr>
        <p:grpSp>
          <p:nvGrpSpPr>
            <p:cNvPr id="48" name="Group 47"/>
            <p:cNvGrpSpPr/>
            <p:nvPr/>
          </p:nvGrpSpPr>
          <p:grpSpPr>
            <a:xfrm>
              <a:off x="5457027" y="23944800"/>
              <a:ext cx="8781730" cy="2994836"/>
              <a:chOff x="371903" y="24848820"/>
              <a:chExt cx="10725150" cy="3657601"/>
            </a:xfrm>
          </p:grpSpPr>
          <p:pic>
            <p:nvPicPr>
              <p:cNvPr id="1037" name="Picture 13" descr="table1-left-student.PNG"/>
              <p:cNvPicPr>
                <a:picLocks noChangeAspect="1" noChangeArrowheads="1"/>
              </p:cNvPicPr>
              <p:nvPr/>
            </p:nvPicPr>
            <p:blipFill rotWithShape="1">
              <a:blip r:embed="rId9">
                <a:extLst>
                  <a:ext uri="{28A0092B-C50C-407E-A947-70E740481C1C}">
                    <a14:useLocalDpi xmlns:a14="http://schemas.microsoft.com/office/drawing/2010/main" val="0"/>
                  </a:ext>
                </a:extLst>
              </a:blip>
              <a:srcRect t="5078" b="63827"/>
              <a:stretch/>
            </p:blipFill>
            <p:spPr bwMode="auto">
              <a:xfrm>
                <a:off x="371903" y="24848820"/>
                <a:ext cx="10725150" cy="1623060"/>
              </a:xfrm>
              <a:prstGeom prst="rect">
                <a:avLst/>
              </a:prstGeom>
              <a:noFill/>
              <a:extLst>
                <a:ext uri="{909E8E84-426E-40DD-AFC4-6F175D3DCCD1}">
                  <a14:hiddenFill xmlns:a14="http://schemas.microsoft.com/office/drawing/2010/main">
                    <a:solidFill>
                      <a:srgbClr val="FFFFFF"/>
                    </a:solidFill>
                  </a14:hiddenFill>
                </a:ext>
              </a:extLst>
            </p:spPr>
          </p:pic>
          <p:pic>
            <p:nvPicPr>
              <p:cNvPr id="132" name="Picture 13" descr="table1-left-student.PNG"/>
              <p:cNvPicPr>
                <a:picLocks noChangeAspect="1" noChangeArrowheads="1"/>
              </p:cNvPicPr>
              <p:nvPr/>
            </p:nvPicPr>
            <p:blipFill rotWithShape="1">
              <a:blip r:embed="rId9">
                <a:extLst>
                  <a:ext uri="{28A0092B-C50C-407E-A947-70E740481C1C}">
                    <a14:useLocalDpi xmlns:a14="http://schemas.microsoft.com/office/drawing/2010/main" val="0"/>
                  </a:ext>
                </a:extLst>
              </a:blip>
              <a:srcRect t="52348" b="9696"/>
              <a:stretch/>
            </p:blipFill>
            <p:spPr bwMode="auto">
              <a:xfrm>
                <a:off x="371903" y="26525220"/>
                <a:ext cx="10725150" cy="1981201"/>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Rectangle 7"/>
            <p:cNvSpPr/>
            <p:nvPr/>
          </p:nvSpPr>
          <p:spPr>
            <a:xfrm>
              <a:off x="5287321" y="23627696"/>
              <a:ext cx="9967167" cy="3629044"/>
            </a:xfrm>
            <a:prstGeom prst="rect">
              <a:avLst/>
            </a:prstGeom>
            <a:noFill/>
            <a:ln w="57150">
              <a:solidFill>
                <a:srgbClr val="4BACC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4" name="Group 13"/>
          <p:cNvGrpSpPr/>
          <p:nvPr/>
        </p:nvGrpSpPr>
        <p:grpSpPr>
          <a:xfrm>
            <a:off x="3288758" y="27857350"/>
            <a:ext cx="9967166" cy="4281044"/>
            <a:chOff x="5287322" y="27886832"/>
            <a:chExt cx="9967166" cy="4281044"/>
          </a:xfrm>
        </p:grpSpPr>
        <p:pic>
          <p:nvPicPr>
            <p:cNvPr id="1040" name="Picture 16" descr="singlezero-doublezero-in-1-fxn.PNG"/>
            <p:cNvPicPr>
              <a:picLocks noChangeAspect="1" noChangeArrowheads="1"/>
            </p:cNvPicPr>
            <p:nvPr/>
          </p:nvPicPr>
          <p:blipFill rotWithShape="1">
            <a:blip r:embed="rId10">
              <a:extLst>
                <a:ext uri="{28A0092B-C50C-407E-A947-70E740481C1C}">
                  <a14:useLocalDpi xmlns:a14="http://schemas.microsoft.com/office/drawing/2010/main" val="0"/>
                </a:ext>
              </a:extLst>
            </a:blip>
            <a:srcRect t="3616" r="1367" b="7689"/>
            <a:stretch/>
          </p:blipFill>
          <p:spPr bwMode="auto">
            <a:xfrm>
              <a:off x="5443873" y="27990210"/>
              <a:ext cx="9654064" cy="4074288"/>
            </a:xfrm>
            <a:prstGeom prst="rect">
              <a:avLst/>
            </a:prstGeom>
            <a:noFill/>
            <a:extLst>
              <a:ext uri="{909E8E84-426E-40DD-AFC4-6F175D3DCCD1}">
                <a14:hiddenFill xmlns:a14="http://schemas.microsoft.com/office/drawing/2010/main">
                  <a:solidFill>
                    <a:srgbClr val="FFFFFF"/>
                  </a:solidFill>
                </a14:hiddenFill>
              </a:ext>
            </a:extLst>
          </p:spPr>
        </p:pic>
        <p:sp>
          <p:nvSpPr>
            <p:cNvPr id="133" name="Rectangle 132"/>
            <p:cNvSpPr/>
            <p:nvPr/>
          </p:nvSpPr>
          <p:spPr>
            <a:xfrm>
              <a:off x="5287322" y="27886832"/>
              <a:ext cx="9967166" cy="4281044"/>
            </a:xfrm>
            <a:prstGeom prst="rect">
              <a:avLst/>
            </a:prstGeom>
            <a:noFill/>
            <a:ln w="57150">
              <a:solidFill>
                <a:srgbClr val="4BACC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316" name="Group 315"/>
          <p:cNvGrpSpPr/>
          <p:nvPr/>
        </p:nvGrpSpPr>
        <p:grpSpPr>
          <a:xfrm>
            <a:off x="17994673" y="23431834"/>
            <a:ext cx="9963151" cy="4843739"/>
            <a:chOff x="17790906" y="23704819"/>
            <a:chExt cx="9963151" cy="4843739"/>
          </a:xfrm>
        </p:grpSpPr>
        <p:grpSp>
          <p:nvGrpSpPr>
            <p:cNvPr id="50" name="Group 49"/>
            <p:cNvGrpSpPr/>
            <p:nvPr/>
          </p:nvGrpSpPr>
          <p:grpSpPr>
            <a:xfrm>
              <a:off x="18060687" y="23844126"/>
              <a:ext cx="9423589" cy="4597517"/>
              <a:chOff x="7312434" y="27036093"/>
              <a:chExt cx="11084964" cy="5408057"/>
            </a:xfrm>
          </p:grpSpPr>
          <p:pic>
            <p:nvPicPr>
              <p:cNvPr id="49" name="Picture 48"/>
              <p:cNvPicPr>
                <a:picLocks noChangeAspect="1"/>
              </p:cNvPicPr>
              <p:nvPr/>
            </p:nvPicPr>
            <p:blipFill rotWithShape="1">
              <a:blip r:embed="rId11">
                <a:extLst>
                  <a:ext uri="{28A0092B-C50C-407E-A947-70E740481C1C}">
                    <a14:useLocalDpi xmlns:a14="http://schemas.microsoft.com/office/drawing/2010/main" val="0"/>
                  </a:ext>
                </a:extLst>
              </a:blip>
              <a:srcRect t="1223" b="58312"/>
              <a:stretch/>
            </p:blipFill>
            <p:spPr>
              <a:xfrm>
                <a:off x="7312434" y="27036093"/>
                <a:ext cx="11084963" cy="2581155"/>
              </a:xfrm>
              <a:prstGeom prst="rect">
                <a:avLst/>
              </a:prstGeom>
            </p:spPr>
          </p:pic>
          <p:pic>
            <p:nvPicPr>
              <p:cNvPr id="134" name="Picture 133"/>
              <p:cNvPicPr>
                <a:picLocks noChangeAspect="1"/>
              </p:cNvPicPr>
              <p:nvPr/>
            </p:nvPicPr>
            <p:blipFill rotWithShape="1">
              <a:blip r:embed="rId11">
                <a:extLst>
                  <a:ext uri="{28A0092B-C50C-407E-A947-70E740481C1C}">
                    <a14:useLocalDpi xmlns:a14="http://schemas.microsoft.com/office/drawing/2010/main" val="0"/>
                  </a:ext>
                </a:extLst>
              </a:blip>
              <a:srcRect t="53998" b="2815"/>
              <a:stretch/>
            </p:blipFill>
            <p:spPr>
              <a:xfrm>
                <a:off x="7312435" y="29689374"/>
                <a:ext cx="11084963" cy="2754776"/>
              </a:xfrm>
              <a:prstGeom prst="rect">
                <a:avLst/>
              </a:prstGeom>
            </p:spPr>
          </p:pic>
        </p:grpSp>
        <p:sp>
          <p:nvSpPr>
            <p:cNvPr id="138" name="Rectangle 137"/>
            <p:cNvSpPr/>
            <p:nvPr/>
          </p:nvSpPr>
          <p:spPr>
            <a:xfrm>
              <a:off x="17790906" y="23704819"/>
              <a:ext cx="9963151" cy="4843739"/>
            </a:xfrm>
            <a:prstGeom prst="rect">
              <a:avLst/>
            </a:prstGeom>
            <a:noFill/>
            <a:ln w="57150">
              <a:solidFill>
                <a:srgbClr val="4BACC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56" name="Rectangle 155"/>
          <p:cNvSpPr/>
          <p:nvPr/>
        </p:nvSpPr>
        <p:spPr>
          <a:xfrm>
            <a:off x="1151242" y="29320698"/>
            <a:ext cx="1713475" cy="518545"/>
          </a:xfrm>
          <a:prstGeom prst="rect">
            <a:avLst/>
          </a:prstGeom>
          <a:noFill/>
          <a:ln w="57150">
            <a:solidFill>
              <a:srgbClr val="E46C0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a:solidFill>
                  <a:schemeClr val="accent6">
                    <a:lumMod val="75000"/>
                  </a:schemeClr>
                </a:solidFill>
                <a:latin typeface="Arial" panose="020B0604020202020204" pitchFamily="34" charset="0"/>
                <a:cs typeface="Arial" panose="020B0604020202020204" pitchFamily="34" charset="0"/>
              </a:rPr>
              <a:t>b</a:t>
            </a:r>
            <a:r>
              <a:rPr lang="en-US" sz="2300" dirty="0" smtClean="0">
                <a:solidFill>
                  <a:schemeClr val="accent6">
                    <a:lumMod val="75000"/>
                  </a:schemeClr>
                </a:solidFill>
                <a:latin typeface="Arial" panose="020B0604020202020204" pitchFamily="34" charset="0"/>
                <a:cs typeface="Arial" panose="020B0604020202020204" pitchFamily="34" charset="0"/>
              </a:rPr>
              <a:t>uild list</a:t>
            </a:r>
            <a:endParaRPr lang="en-US" sz="2300" dirty="0">
              <a:solidFill>
                <a:schemeClr val="accent6">
                  <a:lumMod val="75000"/>
                </a:schemeClr>
              </a:solidFill>
              <a:latin typeface="Arial" panose="020B0604020202020204" pitchFamily="34" charset="0"/>
              <a:cs typeface="Arial" panose="020B0604020202020204" pitchFamily="34" charset="0"/>
            </a:endParaRPr>
          </a:p>
        </p:txBody>
      </p:sp>
      <p:sp>
        <p:nvSpPr>
          <p:cNvPr id="159" name="Rectangle 158"/>
          <p:cNvSpPr/>
          <p:nvPr/>
        </p:nvSpPr>
        <p:spPr>
          <a:xfrm>
            <a:off x="1161862" y="25228941"/>
            <a:ext cx="1713370" cy="518545"/>
          </a:xfrm>
          <a:prstGeom prst="rect">
            <a:avLst/>
          </a:prstGeom>
          <a:noFill/>
          <a:ln w="57150">
            <a:solidFill>
              <a:srgbClr val="E46C0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a:solidFill>
                  <a:schemeClr val="accent6">
                    <a:lumMod val="75000"/>
                  </a:schemeClr>
                </a:solidFill>
                <a:latin typeface="Arial" panose="020B0604020202020204" pitchFamily="34" charset="0"/>
                <a:cs typeface="Arial" panose="020B0604020202020204" pitchFamily="34" charset="0"/>
              </a:rPr>
              <a:t>s</a:t>
            </a:r>
            <a:r>
              <a:rPr lang="en-US" sz="2300" dirty="0" smtClean="0">
                <a:solidFill>
                  <a:schemeClr val="accent6">
                    <a:lumMod val="75000"/>
                  </a:schemeClr>
                </a:solidFill>
                <a:latin typeface="Arial" panose="020B0604020202020204" pitchFamily="34" charset="0"/>
                <a:cs typeface="Arial" panose="020B0604020202020204" pitchFamily="34" charset="0"/>
              </a:rPr>
              <a:t>ingle zero</a:t>
            </a:r>
            <a:endParaRPr lang="en-US" sz="2300" dirty="0">
              <a:solidFill>
                <a:schemeClr val="accent6">
                  <a:lumMod val="75000"/>
                </a:schemeClr>
              </a:solidFill>
              <a:latin typeface="Arial" panose="020B0604020202020204" pitchFamily="34" charset="0"/>
              <a:cs typeface="Arial" panose="020B0604020202020204" pitchFamily="34" charset="0"/>
            </a:endParaRPr>
          </a:p>
        </p:txBody>
      </p:sp>
      <p:sp>
        <p:nvSpPr>
          <p:cNvPr id="163" name="Rectangle 162"/>
          <p:cNvSpPr/>
          <p:nvPr/>
        </p:nvSpPr>
        <p:spPr>
          <a:xfrm>
            <a:off x="1156552" y="31011448"/>
            <a:ext cx="1713370" cy="518545"/>
          </a:xfrm>
          <a:prstGeom prst="rect">
            <a:avLst/>
          </a:prstGeom>
          <a:noFill/>
          <a:ln w="57150">
            <a:solidFill>
              <a:srgbClr val="E46C0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smtClean="0">
                <a:solidFill>
                  <a:schemeClr val="accent6">
                    <a:lumMod val="75000"/>
                  </a:schemeClr>
                </a:solidFill>
                <a:latin typeface="Arial" panose="020B0604020202020204" pitchFamily="34" charset="0"/>
                <a:cs typeface="Arial" panose="020B0604020202020204" pitchFamily="34" charset="0"/>
              </a:rPr>
              <a:t>sum</a:t>
            </a:r>
            <a:endParaRPr lang="en-US" sz="2300" dirty="0">
              <a:solidFill>
                <a:schemeClr val="accent6">
                  <a:lumMod val="75000"/>
                </a:schemeClr>
              </a:solidFill>
              <a:latin typeface="Arial" panose="020B0604020202020204" pitchFamily="34" charset="0"/>
              <a:cs typeface="Arial" panose="020B0604020202020204" pitchFamily="34" charset="0"/>
            </a:endParaRPr>
          </a:p>
        </p:txBody>
      </p:sp>
      <p:sp>
        <p:nvSpPr>
          <p:cNvPr id="164" name="Rectangle 163"/>
          <p:cNvSpPr/>
          <p:nvPr/>
        </p:nvSpPr>
        <p:spPr>
          <a:xfrm>
            <a:off x="1177995" y="24454559"/>
            <a:ext cx="1670485" cy="518545"/>
          </a:xfrm>
          <a:prstGeom prst="rect">
            <a:avLst/>
          </a:prstGeom>
          <a:noFill/>
          <a:ln w="57150">
            <a:solidFill>
              <a:srgbClr val="E46C0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a:solidFill>
                  <a:schemeClr val="accent6">
                    <a:lumMod val="75000"/>
                  </a:schemeClr>
                </a:solidFill>
                <a:latin typeface="Arial" panose="020B0604020202020204" pitchFamily="34" charset="0"/>
                <a:cs typeface="Arial" panose="020B0604020202020204" pitchFamily="34" charset="0"/>
              </a:rPr>
              <a:t>b</a:t>
            </a:r>
            <a:r>
              <a:rPr lang="en-US" sz="2300" dirty="0" smtClean="0">
                <a:solidFill>
                  <a:schemeClr val="accent6">
                    <a:lumMod val="75000"/>
                  </a:schemeClr>
                </a:solidFill>
                <a:latin typeface="Arial" panose="020B0604020202020204" pitchFamily="34" charset="0"/>
                <a:cs typeface="Arial" panose="020B0604020202020204" pitchFamily="34" charset="0"/>
              </a:rPr>
              <a:t>uild list</a:t>
            </a:r>
            <a:endParaRPr lang="en-US" sz="2300" dirty="0">
              <a:solidFill>
                <a:schemeClr val="accent6">
                  <a:lumMod val="75000"/>
                </a:schemeClr>
              </a:solidFill>
              <a:latin typeface="Arial" panose="020B0604020202020204" pitchFamily="34" charset="0"/>
              <a:cs typeface="Arial" panose="020B0604020202020204" pitchFamily="34" charset="0"/>
            </a:endParaRPr>
          </a:p>
        </p:txBody>
      </p:sp>
      <p:sp>
        <p:nvSpPr>
          <p:cNvPr id="166" name="Rectangle 165"/>
          <p:cNvSpPr/>
          <p:nvPr/>
        </p:nvSpPr>
        <p:spPr>
          <a:xfrm>
            <a:off x="13669450" y="29985411"/>
            <a:ext cx="1713370" cy="518545"/>
          </a:xfrm>
          <a:prstGeom prst="rect">
            <a:avLst/>
          </a:prstGeom>
          <a:noFill/>
          <a:ln w="57150">
            <a:solidFill>
              <a:srgbClr val="E46C0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a:solidFill>
                  <a:schemeClr val="accent6">
                    <a:lumMod val="75000"/>
                  </a:schemeClr>
                </a:solidFill>
                <a:latin typeface="Arial" panose="020B0604020202020204" pitchFamily="34" charset="0"/>
                <a:cs typeface="Arial" panose="020B0604020202020204" pitchFamily="34" charset="0"/>
              </a:rPr>
              <a:t>s</a:t>
            </a:r>
            <a:r>
              <a:rPr lang="en-US" sz="2300" dirty="0" smtClean="0">
                <a:solidFill>
                  <a:schemeClr val="accent6">
                    <a:lumMod val="75000"/>
                  </a:schemeClr>
                </a:solidFill>
                <a:latin typeface="Arial" panose="020B0604020202020204" pitchFamily="34" charset="0"/>
                <a:cs typeface="Arial" panose="020B0604020202020204" pitchFamily="34" charset="0"/>
              </a:rPr>
              <a:t>ingle zero</a:t>
            </a:r>
            <a:endParaRPr lang="en-US" sz="2300" dirty="0">
              <a:solidFill>
                <a:schemeClr val="accent6">
                  <a:lumMod val="75000"/>
                </a:schemeClr>
              </a:solidFill>
              <a:latin typeface="Arial" panose="020B0604020202020204" pitchFamily="34" charset="0"/>
              <a:cs typeface="Arial" panose="020B0604020202020204" pitchFamily="34" charset="0"/>
            </a:endParaRPr>
          </a:p>
        </p:txBody>
      </p:sp>
      <p:sp>
        <p:nvSpPr>
          <p:cNvPr id="168" name="Rectangle 167"/>
          <p:cNvSpPr/>
          <p:nvPr/>
        </p:nvSpPr>
        <p:spPr>
          <a:xfrm>
            <a:off x="1151242" y="31613992"/>
            <a:ext cx="1723990" cy="842047"/>
          </a:xfrm>
          <a:prstGeom prst="rect">
            <a:avLst/>
          </a:prstGeom>
          <a:noFill/>
          <a:ln w="57150">
            <a:solidFill>
              <a:srgbClr val="C4123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smtClean="0">
                <a:solidFill>
                  <a:srgbClr val="C41230"/>
                </a:solidFill>
                <a:latin typeface="Arial" panose="020B0604020202020204" pitchFamily="34" charset="0"/>
                <a:cs typeface="Arial" panose="020B0604020202020204" pitchFamily="34" charset="0"/>
              </a:rPr>
              <a:t>Output: number</a:t>
            </a:r>
            <a:endParaRPr lang="en-US" sz="2300" dirty="0">
              <a:solidFill>
                <a:srgbClr val="C41230"/>
              </a:solidFill>
              <a:latin typeface="Arial" panose="020B0604020202020204" pitchFamily="34" charset="0"/>
              <a:cs typeface="Arial" panose="020B0604020202020204" pitchFamily="34" charset="0"/>
            </a:endParaRPr>
          </a:p>
        </p:txBody>
      </p:sp>
      <p:sp>
        <p:nvSpPr>
          <p:cNvPr id="169" name="Rectangle 168"/>
          <p:cNvSpPr/>
          <p:nvPr/>
        </p:nvSpPr>
        <p:spPr>
          <a:xfrm>
            <a:off x="1161862" y="28382769"/>
            <a:ext cx="1713370" cy="518545"/>
          </a:xfrm>
          <a:prstGeom prst="rect">
            <a:avLst/>
          </a:prstGeom>
          <a:noFill/>
          <a:ln w="57150">
            <a:solidFill>
              <a:srgbClr val="E46C0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smtClean="0">
                <a:solidFill>
                  <a:schemeClr val="accent6">
                    <a:lumMod val="75000"/>
                  </a:schemeClr>
                </a:solidFill>
                <a:latin typeface="Arial" panose="020B0604020202020204" pitchFamily="34" charset="0"/>
                <a:cs typeface="Arial" panose="020B0604020202020204" pitchFamily="34" charset="0"/>
              </a:rPr>
              <a:t>double zero</a:t>
            </a:r>
            <a:endParaRPr lang="en-US" sz="2300" dirty="0">
              <a:solidFill>
                <a:schemeClr val="accent6">
                  <a:lumMod val="75000"/>
                </a:schemeClr>
              </a:solidFill>
              <a:latin typeface="Arial" panose="020B0604020202020204" pitchFamily="34" charset="0"/>
              <a:cs typeface="Arial" panose="020B0604020202020204" pitchFamily="34" charset="0"/>
            </a:endParaRPr>
          </a:p>
        </p:txBody>
      </p:sp>
      <p:sp>
        <p:nvSpPr>
          <p:cNvPr id="173" name="Rectangle 172"/>
          <p:cNvSpPr/>
          <p:nvPr/>
        </p:nvSpPr>
        <p:spPr>
          <a:xfrm>
            <a:off x="1156552" y="26060433"/>
            <a:ext cx="1713370" cy="518545"/>
          </a:xfrm>
          <a:prstGeom prst="rect">
            <a:avLst/>
          </a:prstGeom>
          <a:noFill/>
          <a:ln w="57150">
            <a:solidFill>
              <a:srgbClr val="E46C0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smtClean="0">
                <a:solidFill>
                  <a:schemeClr val="accent6">
                    <a:lumMod val="75000"/>
                  </a:schemeClr>
                </a:solidFill>
                <a:latin typeface="Arial" panose="020B0604020202020204" pitchFamily="34" charset="0"/>
                <a:cs typeface="Arial" panose="020B0604020202020204" pitchFamily="34" charset="0"/>
              </a:rPr>
              <a:t>sum</a:t>
            </a:r>
            <a:endParaRPr lang="en-US" sz="2300" dirty="0">
              <a:solidFill>
                <a:schemeClr val="accent6">
                  <a:lumMod val="75000"/>
                </a:schemeClr>
              </a:solidFill>
              <a:latin typeface="Arial" panose="020B0604020202020204" pitchFamily="34" charset="0"/>
              <a:cs typeface="Arial" panose="020B0604020202020204" pitchFamily="34" charset="0"/>
            </a:endParaRPr>
          </a:p>
        </p:txBody>
      </p:sp>
      <p:sp>
        <p:nvSpPr>
          <p:cNvPr id="174" name="Rectangle 173"/>
          <p:cNvSpPr/>
          <p:nvPr/>
        </p:nvSpPr>
        <p:spPr>
          <a:xfrm>
            <a:off x="1151242" y="26662977"/>
            <a:ext cx="1723990" cy="842047"/>
          </a:xfrm>
          <a:prstGeom prst="rect">
            <a:avLst/>
          </a:prstGeom>
          <a:noFill/>
          <a:ln w="57150">
            <a:solidFill>
              <a:srgbClr val="C4123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smtClean="0">
                <a:solidFill>
                  <a:srgbClr val="C41230"/>
                </a:solidFill>
                <a:latin typeface="Arial" panose="020B0604020202020204" pitchFamily="34" charset="0"/>
                <a:cs typeface="Arial" panose="020B0604020202020204" pitchFamily="34" charset="0"/>
              </a:rPr>
              <a:t>Output: number</a:t>
            </a:r>
            <a:endParaRPr lang="en-US" sz="2300" dirty="0">
              <a:solidFill>
                <a:srgbClr val="C41230"/>
              </a:solidFill>
              <a:latin typeface="Arial" panose="020B0604020202020204" pitchFamily="34" charset="0"/>
              <a:cs typeface="Arial" panose="020B0604020202020204" pitchFamily="34" charset="0"/>
            </a:endParaRPr>
          </a:p>
        </p:txBody>
      </p:sp>
      <p:cxnSp>
        <p:nvCxnSpPr>
          <p:cNvPr id="232" name="Straight Arrow Connector 231"/>
          <p:cNvCxnSpPr>
            <a:stCxn id="164" idx="3"/>
          </p:cNvCxnSpPr>
          <p:nvPr/>
        </p:nvCxnSpPr>
        <p:spPr>
          <a:xfrm>
            <a:off x="2848480" y="24713832"/>
            <a:ext cx="3120520" cy="0"/>
          </a:xfrm>
          <a:prstGeom prst="straightConnector1">
            <a:avLst/>
          </a:prstGeom>
          <a:ln w="38100">
            <a:solidFill>
              <a:srgbClr val="E46C0A"/>
            </a:solidFill>
            <a:tailEnd type="oval"/>
          </a:ln>
          <a:effectLst/>
        </p:spPr>
        <p:style>
          <a:lnRef idx="2">
            <a:schemeClr val="accent1"/>
          </a:lnRef>
          <a:fillRef idx="0">
            <a:schemeClr val="accent1"/>
          </a:fillRef>
          <a:effectRef idx="1">
            <a:schemeClr val="accent1"/>
          </a:effectRef>
          <a:fontRef idx="minor">
            <a:schemeClr val="tx1"/>
          </a:fontRef>
        </p:style>
      </p:cxnSp>
      <p:cxnSp>
        <p:nvCxnSpPr>
          <p:cNvPr id="176" name="Straight Arrow Connector 175"/>
          <p:cNvCxnSpPr>
            <a:stCxn id="159" idx="3"/>
          </p:cNvCxnSpPr>
          <p:nvPr/>
        </p:nvCxnSpPr>
        <p:spPr>
          <a:xfrm>
            <a:off x="2875232" y="25488214"/>
            <a:ext cx="1879878" cy="440826"/>
          </a:xfrm>
          <a:prstGeom prst="straightConnector1">
            <a:avLst/>
          </a:prstGeom>
          <a:ln w="38100">
            <a:solidFill>
              <a:srgbClr val="E46C0A"/>
            </a:solidFill>
            <a:tailEnd type="oval"/>
          </a:ln>
          <a:effectLst/>
        </p:spPr>
        <p:style>
          <a:lnRef idx="2">
            <a:schemeClr val="accent1"/>
          </a:lnRef>
          <a:fillRef idx="0">
            <a:schemeClr val="accent1"/>
          </a:fillRef>
          <a:effectRef idx="1">
            <a:schemeClr val="accent1"/>
          </a:effectRef>
          <a:fontRef idx="minor">
            <a:schemeClr val="tx1"/>
          </a:fontRef>
        </p:style>
      </p:cxnSp>
      <p:cxnSp>
        <p:nvCxnSpPr>
          <p:cNvPr id="177" name="Straight Arrow Connector 176"/>
          <p:cNvCxnSpPr>
            <a:stCxn id="173" idx="3"/>
          </p:cNvCxnSpPr>
          <p:nvPr/>
        </p:nvCxnSpPr>
        <p:spPr>
          <a:xfrm>
            <a:off x="2869922" y="26319706"/>
            <a:ext cx="3099078" cy="98461"/>
          </a:xfrm>
          <a:prstGeom prst="straightConnector1">
            <a:avLst/>
          </a:prstGeom>
          <a:ln w="38100">
            <a:solidFill>
              <a:srgbClr val="E46C0A"/>
            </a:solidFill>
            <a:tailEnd type="oval"/>
          </a:ln>
          <a:effectLst/>
        </p:spPr>
        <p:style>
          <a:lnRef idx="2">
            <a:schemeClr val="accent1"/>
          </a:lnRef>
          <a:fillRef idx="0">
            <a:schemeClr val="accent1"/>
          </a:fillRef>
          <a:effectRef idx="1">
            <a:schemeClr val="accent1"/>
          </a:effectRef>
          <a:fontRef idx="minor">
            <a:schemeClr val="tx1"/>
          </a:fontRef>
        </p:style>
      </p:cxnSp>
      <p:cxnSp>
        <p:nvCxnSpPr>
          <p:cNvPr id="181" name="Straight Arrow Connector 180"/>
          <p:cNvCxnSpPr>
            <a:stCxn id="174" idx="3"/>
          </p:cNvCxnSpPr>
          <p:nvPr/>
        </p:nvCxnSpPr>
        <p:spPr>
          <a:xfrm flipV="1">
            <a:off x="2875232" y="26564768"/>
            <a:ext cx="3093768" cy="519233"/>
          </a:xfrm>
          <a:prstGeom prst="straightConnector1">
            <a:avLst/>
          </a:prstGeom>
          <a:ln w="38100">
            <a:solidFill>
              <a:srgbClr val="C41230"/>
            </a:solidFill>
            <a:tailEnd type="oval"/>
          </a:ln>
          <a:effectLst/>
        </p:spPr>
        <p:style>
          <a:lnRef idx="2">
            <a:schemeClr val="accent1"/>
          </a:lnRef>
          <a:fillRef idx="0">
            <a:schemeClr val="accent1"/>
          </a:fillRef>
          <a:effectRef idx="1">
            <a:schemeClr val="accent1"/>
          </a:effectRef>
          <a:fontRef idx="minor">
            <a:schemeClr val="tx1"/>
          </a:fontRef>
        </p:style>
      </p:cxnSp>
      <p:cxnSp>
        <p:nvCxnSpPr>
          <p:cNvPr id="187" name="Straight Arrow Connector 186"/>
          <p:cNvCxnSpPr>
            <a:stCxn id="169" idx="3"/>
          </p:cNvCxnSpPr>
          <p:nvPr/>
        </p:nvCxnSpPr>
        <p:spPr>
          <a:xfrm>
            <a:off x="2875232" y="28642042"/>
            <a:ext cx="1244878" cy="446797"/>
          </a:xfrm>
          <a:prstGeom prst="straightConnector1">
            <a:avLst/>
          </a:prstGeom>
          <a:ln w="38100">
            <a:solidFill>
              <a:srgbClr val="E46C0A"/>
            </a:solidFill>
            <a:tailEnd type="oval"/>
          </a:ln>
          <a:effectLst/>
        </p:spPr>
        <p:style>
          <a:lnRef idx="2">
            <a:schemeClr val="accent1"/>
          </a:lnRef>
          <a:fillRef idx="0">
            <a:schemeClr val="accent1"/>
          </a:fillRef>
          <a:effectRef idx="1">
            <a:schemeClr val="accent1"/>
          </a:effectRef>
          <a:fontRef idx="minor">
            <a:schemeClr val="tx1"/>
          </a:fontRef>
        </p:style>
      </p:cxnSp>
      <p:cxnSp>
        <p:nvCxnSpPr>
          <p:cNvPr id="191" name="Straight Arrow Connector 190"/>
          <p:cNvCxnSpPr>
            <a:stCxn id="166" idx="1"/>
          </p:cNvCxnSpPr>
          <p:nvPr/>
        </p:nvCxnSpPr>
        <p:spPr>
          <a:xfrm flipH="1" flipV="1">
            <a:off x="8100060" y="29413200"/>
            <a:ext cx="5569390" cy="831484"/>
          </a:xfrm>
          <a:prstGeom prst="straightConnector1">
            <a:avLst/>
          </a:prstGeom>
          <a:ln w="38100">
            <a:solidFill>
              <a:srgbClr val="E46C0A"/>
            </a:solidFill>
            <a:tailEnd type="oval"/>
          </a:ln>
          <a:effectLst/>
        </p:spPr>
        <p:style>
          <a:lnRef idx="2">
            <a:schemeClr val="accent1"/>
          </a:lnRef>
          <a:fillRef idx="0">
            <a:schemeClr val="accent1"/>
          </a:fillRef>
          <a:effectRef idx="1">
            <a:schemeClr val="accent1"/>
          </a:effectRef>
          <a:fontRef idx="minor">
            <a:schemeClr val="tx1"/>
          </a:fontRef>
        </p:style>
      </p:cxnSp>
      <p:cxnSp>
        <p:nvCxnSpPr>
          <p:cNvPr id="194" name="Straight Arrow Connector 193"/>
          <p:cNvCxnSpPr>
            <a:stCxn id="156" idx="3"/>
          </p:cNvCxnSpPr>
          <p:nvPr/>
        </p:nvCxnSpPr>
        <p:spPr>
          <a:xfrm>
            <a:off x="2864717" y="29579971"/>
            <a:ext cx="1413640" cy="297065"/>
          </a:xfrm>
          <a:prstGeom prst="straightConnector1">
            <a:avLst/>
          </a:prstGeom>
          <a:ln w="38100">
            <a:solidFill>
              <a:srgbClr val="E46C0A"/>
            </a:solidFill>
            <a:tailEnd type="oval"/>
          </a:ln>
          <a:effectLst/>
        </p:spPr>
        <p:style>
          <a:lnRef idx="2">
            <a:schemeClr val="accent1"/>
          </a:lnRef>
          <a:fillRef idx="0">
            <a:schemeClr val="accent1"/>
          </a:fillRef>
          <a:effectRef idx="1">
            <a:schemeClr val="accent1"/>
          </a:effectRef>
          <a:fontRef idx="minor">
            <a:schemeClr val="tx1"/>
          </a:fontRef>
        </p:style>
      </p:cxnSp>
      <p:cxnSp>
        <p:nvCxnSpPr>
          <p:cNvPr id="198" name="Straight Arrow Connector 197"/>
          <p:cNvCxnSpPr>
            <a:stCxn id="163" idx="3"/>
          </p:cNvCxnSpPr>
          <p:nvPr/>
        </p:nvCxnSpPr>
        <p:spPr>
          <a:xfrm>
            <a:off x="2869922" y="31270721"/>
            <a:ext cx="1879878" cy="407989"/>
          </a:xfrm>
          <a:prstGeom prst="straightConnector1">
            <a:avLst/>
          </a:prstGeom>
          <a:ln w="38100">
            <a:solidFill>
              <a:srgbClr val="E46C0A"/>
            </a:solidFill>
            <a:tailEnd type="oval"/>
          </a:ln>
          <a:effectLst/>
        </p:spPr>
        <p:style>
          <a:lnRef idx="2">
            <a:schemeClr val="accent1"/>
          </a:lnRef>
          <a:fillRef idx="0">
            <a:schemeClr val="accent1"/>
          </a:fillRef>
          <a:effectRef idx="1">
            <a:schemeClr val="accent1"/>
          </a:effectRef>
          <a:fontRef idx="minor">
            <a:schemeClr val="tx1"/>
          </a:fontRef>
        </p:style>
      </p:cxnSp>
      <p:cxnSp>
        <p:nvCxnSpPr>
          <p:cNvPr id="201" name="Straight Arrow Connector 200"/>
          <p:cNvCxnSpPr/>
          <p:nvPr/>
        </p:nvCxnSpPr>
        <p:spPr>
          <a:xfrm flipV="1">
            <a:off x="2864717" y="31825311"/>
            <a:ext cx="1885083" cy="237015"/>
          </a:xfrm>
          <a:prstGeom prst="straightConnector1">
            <a:avLst/>
          </a:prstGeom>
          <a:ln w="38100">
            <a:solidFill>
              <a:srgbClr val="C41230"/>
            </a:solidFill>
            <a:tailEnd type="oval"/>
          </a:ln>
          <a:effectLst/>
        </p:spPr>
        <p:style>
          <a:lnRef idx="2">
            <a:schemeClr val="accent1"/>
          </a:lnRef>
          <a:fillRef idx="0">
            <a:schemeClr val="accent1"/>
          </a:fillRef>
          <a:effectRef idx="1">
            <a:schemeClr val="accent1"/>
          </a:effectRef>
          <a:fontRef idx="minor">
            <a:schemeClr val="tx1"/>
          </a:fontRef>
        </p:style>
      </p:cxnSp>
      <p:sp>
        <p:nvSpPr>
          <p:cNvPr id="205" name="Rectangle 204"/>
          <p:cNvSpPr/>
          <p:nvPr/>
        </p:nvSpPr>
        <p:spPr>
          <a:xfrm>
            <a:off x="13676966" y="23565308"/>
            <a:ext cx="1709928" cy="843971"/>
          </a:xfrm>
          <a:prstGeom prst="rect">
            <a:avLst/>
          </a:prstGeom>
          <a:solidFill>
            <a:schemeClr val="bg1"/>
          </a:solidFill>
          <a:ln w="57150">
            <a:solidFill>
              <a:srgbClr val="E46C0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smtClean="0">
                <a:solidFill>
                  <a:schemeClr val="accent6">
                    <a:lumMod val="75000"/>
                  </a:schemeClr>
                </a:solidFill>
                <a:latin typeface="Arial" panose="020B0604020202020204" pitchFamily="34" charset="0"/>
                <a:cs typeface="Arial" panose="020B0604020202020204" pitchFamily="34" charset="0"/>
              </a:rPr>
              <a:t>helper function</a:t>
            </a:r>
            <a:endParaRPr lang="en-US" sz="2300" dirty="0">
              <a:solidFill>
                <a:schemeClr val="accent6">
                  <a:lumMod val="75000"/>
                </a:schemeClr>
              </a:solidFill>
              <a:latin typeface="Arial" panose="020B0604020202020204" pitchFamily="34" charset="0"/>
              <a:cs typeface="Arial" panose="020B0604020202020204" pitchFamily="34" charset="0"/>
            </a:endParaRPr>
          </a:p>
        </p:txBody>
      </p:sp>
      <p:cxnSp>
        <p:nvCxnSpPr>
          <p:cNvPr id="221" name="Straight Arrow Connector 220"/>
          <p:cNvCxnSpPr>
            <a:stCxn id="205" idx="1"/>
          </p:cNvCxnSpPr>
          <p:nvPr/>
        </p:nvCxnSpPr>
        <p:spPr>
          <a:xfrm flipH="1">
            <a:off x="8464243" y="23987294"/>
            <a:ext cx="5212723" cy="545761"/>
          </a:xfrm>
          <a:prstGeom prst="straightConnector1">
            <a:avLst/>
          </a:prstGeom>
          <a:ln w="38100">
            <a:solidFill>
              <a:srgbClr val="E46C0A"/>
            </a:solidFill>
            <a:tailEnd type="oval"/>
          </a:ln>
          <a:effectLst/>
        </p:spPr>
        <p:style>
          <a:lnRef idx="2">
            <a:schemeClr val="accent1"/>
          </a:lnRef>
          <a:fillRef idx="0">
            <a:schemeClr val="accent1"/>
          </a:fillRef>
          <a:effectRef idx="1">
            <a:schemeClr val="accent1"/>
          </a:effectRef>
          <a:fontRef idx="minor">
            <a:schemeClr val="tx1"/>
          </a:fontRef>
        </p:style>
      </p:cxnSp>
      <p:sp>
        <p:nvSpPr>
          <p:cNvPr id="256" name="Rectangle 255"/>
          <p:cNvSpPr/>
          <p:nvPr/>
        </p:nvSpPr>
        <p:spPr>
          <a:xfrm>
            <a:off x="13676967" y="24636433"/>
            <a:ext cx="1709928" cy="842047"/>
          </a:xfrm>
          <a:prstGeom prst="rect">
            <a:avLst/>
          </a:prstGeom>
          <a:solidFill>
            <a:schemeClr val="bg1"/>
          </a:solidFill>
          <a:ln w="57150">
            <a:solidFill>
              <a:srgbClr val="C4123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smtClean="0">
                <a:solidFill>
                  <a:srgbClr val="C41230"/>
                </a:solidFill>
                <a:latin typeface="Arial" panose="020B0604020202020204" pitchFamily="34" charset="0"/>
                <a:cs typeface="Arial" panose="020B0604020202020204" pitchFamily="34" charset="0"/>
              </a:rPr>
              <a:t>Output: number</a:t>
            </a:r>
            <a:endParaRPr lang="en-US" sz="2300" dirty="0">
              <a:solidFill>
                <a:srgbClr val="C41230"/>
              </a:solidFill>
              <a:latin typeface="Arial" panose="020B0604020202020204" pitchFamily="34" charset="0"/>
              <a:cs typeface="Arial" panose="020B0604020202020204" pitchFamily="34" charset="0"/>
            </a:endParaRPr>
          </a:p>
        </p:txBody>
      </p:sp>
      <p:cxnSp>
        <p:nvCxnSpPr>
          <p:cNvPr id="257" name="Straight Arrow Connector 256"/>
          <p:cNvCxnSpPr>
            <a:stCxn id="256" idx="1"/>
          </p:cNvCxnSpPr>
          <p:nvPr/>
        </p:nvCxnSpPr>
        <p:spPr>
          <a:xfrm flipH="1">
            <a:off x="7365631" y="25057457"/>
            <a:ext cx="6311336" cy="594129"/>
          </a:xfrm>
          <a:prstGeom prst="straightConnector1">
            <a:avLst/>
          </a:prstGeom>
          <a:ln w="38100">
            <a:solidFill>
              <a:srgbClr val="C41230"/>
            </a:solidFill>
            <a:tailEnd type="oval"/>
          </a:ln>
          <a:effectLst/>
        </p:spPr>
        <p:style>
          <a:lnRef idx="2">
            <a:schemeClr val="accent1"/>
          </a:lnRef>
          <a:fillRef idx="0">
            <a:schemeClr val="accent1"/>
          </a:fillRef>
          <a:effectRef idx="1">
            <a:schemeClr val="accent1"/>
          </a:effectRef>
          <a:fontRef idx="minor">
            <a:schemeClr val="tx1"/>
          </a:fontRef>
        </p:style>
      </p:cxnSp>
      <p:sp>
        <p:nvSpPr>
          <p:cNvPr id="258" name="Rectangle 257"/>
          <p:cNvSpPr/>
          <p:nvPr/>
        </p:nvSpPr>
        <p:spPr>
          <a:xfrm>
            <a:off x="13675443" y="25668235"/>
            <a:ext cx="1709928" cy="842047"/>
          </a:xfrm>
          <a:prstGeom prst="rect">
            <a:avLst/>
          </a:prstGeom>
          <a:solidFill>
            <a:schemeClr val="bg1"/>
          </a:solidFill>
          <a:ln w="57150">
            <a:solidFill>
              <a:srgbClr val="C4123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smtClean="0">
                <a:solidFill>
                  <a:srgbClr val="C41230"/>
                </a:solidFill>
                <a:latin typeface="Arial" panose="020B0604020202020204" pitchFamily="34" charset="0"/>
                <a:cs typeface="Arial" panose="020B0604020202020204" pitchFamily="34" charset="0"/>
              </a:rPr>
              <a:t>Output: </a:t>
            </a:r>
          </a:p>
          <a:p>
            <a:pPr algn="ctr"/>
            <a:r>
              <a:rPr lang="en-US" sz="2300" dirty="0" smtClean="0">
                <a:solidFill>
                  <a:srgbClr val="C41230"/>
                </a:solidFill>
                <a:latin typeface="Arial" panose="020B0604020202020204" pitchFamily="34" charset="0"/>
                <a:cs typeface="Arial" panose="020B0604020202020204" pitchFamily="34" charset="0"/>
              </a:rPr>
              <a:t>list</a:t>
            </a:r>
            <a:endParaRPr lang="en-US" sz="2300" dirty="0">
              <a:solidFill>
                <a:srgbClr val="C41230"/>
              </a:solidFill>
              <a:latin typeface="Arial" panose="020B0604020202020204" pitchFamily="34" charset="0"/>
              <a:cs typeface="Arial" panose="020B0604020202020204" pitchFamily="34" charset="0"/>
            </a:endParaRPr>
          </a:p>
        </p:txBody>
      </p:sp>
      <p:cxnSp>
        <p:nvCxnSpPr>
          <p:cNvPr id="259" name="Straight Arrow Connector 258"/>
          <p:cNvCxnSpPr>
            <a:stCxn id="258" idx="1"/>
          </p:cNvCxnSpPr>
          <p:nvPr/>
        </p:nvCxnSpPr>
        <p:spPr>
          <a:xfrm flipH="1" flipV="1">
            <a:off x="12047221" y="25962259"/>
            <a:ext cx="1628222" cy="127000"/>
          </a:xfrm>
          <a:prstGeom prst="straightConnector1">
            <a:avLst/>
          </a:prstGeom>
          <a:ln w="38100">
            <a:solidFill>
              <a:srgbClr val="C41230"/>
            </a:solidFill>
            <a:tailEnd type="oval"/>
          </a:ln>
          <a:effectLst/>
        </p:spPr>
        <p:style>
          <a:lnRef idx="2">
            <a:schemeClr val="accent1"/>
          </a:lnRef>
          <a:fillRef idx="0">
            <a:schemeClr val="accent1"/>
          </a:fillRef>
          <a:effectRef idx="1">
            <a:schemeClr val="accent1"/>
          </a:effectRef>
          <a:fontRef idx="minor">
            <a:schemeClr val="tx1"/>
          </a:fontRef>
        </p:style>
      </p:cxnSp>
      <p:sp>
        <p:nvSpPr>
          <p:cNvPr id="260" name="Rectangle 259"/>
          <p:cNvSpPr/>
          <p:nvPr/>
        </p:nvSpPr>
        <p:spPr>
          <a:xfrm>
            <a:off x="1156552" y="29928696"/>
            <a:ext cx="1708165" cy="842047"/>
          </a:xfrm>
          <a:prstGeom prst="rect">
            <a:avLst/>
          </a:prstGeom>
          <a:noFill/>
          <a:ln w="57150">
            <a:solidFill>
              <a:srgbClr val="C4123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smtClean="0">
                <a:solidFill>
                  <a:srgbClr val="C41230"/>
                </a:solidFill>
                <a:latin typeface="Arial" panose="020B0604020202020204" pitchFamily="34" charset="0"/>
                <a:cs typeface="Arial" panose="020B0604020202020204" pitchFamily="34" charset="0"/>
              </a:rPr>
              <a:t>Output: </a:t>
            </a:r>
          </a:p>
          <a:p>
            <a:pPr algn="ctr"/>
            <a:r>
              <a:rPr lang="en-US" sz="2300" dirty="0" smtClean="0">
                <a:solidFill>
                  <a:srgbClr val="C41230"/>
                </a:solidFill>
                <a:latin typeface="Arial" panose="020B0604020202020204" pitchFamily="34" charset="0"/>
                <a:cs typeface="Arial" panose="020B0604020202020204" pitchFamily="34" charset="0"/>
              </a:rPr>
              <a:t>list</a:t>
            </a:r>
            <a:endParaRPr lang="en-US" sz="2300" dirty="0">
              <a:solidFill>
                <a:srgbClr val="C41230"/>
              </a:solidFill>
              <a:latin typeface="Arial" panose="020B0604020202020204" pitchFamily="34" charset="0"/>
              <a:cs typeface="Arial" panose="020B0604020202020204" pitchFamily="34" charset="0"/>
            </a:endParaRPr>
          </a:p>
        </p:txBody>
      </p:sp>
      <p:cxnSp>
        <p:nvCxnSpPr>
          <p:cNvPr id="261" name="Straight Arrow Connector 260"/>
          <p:cNvCxnSpPr>
            <a:stCxn id="260" idx="3"/>
          </p:cNvCxnSpPr>
          <p:nvPr/>
        </p:nvCxnSpPr>
        <p:spPr>
          <a:xfrm flipV="1">
            <a:off x="2864717" y="30015972"/>
            <a:ext cx="1413640" cy="333748"/>
          </a:xfrm>
          <a:prstGeom prst="straightConnector1">
            <a:avLst/>
          </a:prstGeom>
          <a:ln w="38100">
            <a:solidFill>
              <a:srgbClr val="C41230"/>
            </a:solidFill>
            <a:tailEnd type="oval"/>
          </a:ln>
          <a:effectLst/>
        </p:spPr>
        <p:style>
          <a:lnRef idx="2">
            <a:schemeClr val="accent1"/>
          </a:lnRef>
          <a:fillRef idx="0">
            <a:schemeClr val="accent1"/>
          </a:fillRef>
          <a:effectRef idx="1">
            <a:schemeClr val="accent1"/>
          </a:effectRef>
          <a:fontRef idx="minor">
            <a:schemeClr val="tx1"/>
          </a:fontRef>
        </p:style>
      </p:cxnSp>
      <p:sp>
        <p:nvSpPr>
          <p:cNvPr id="285" name="Rectangle 284"/>
          <p:cNvSpPr/>
          <p:nvPr/>
        </p:nvSpPr>
        <p:spPr>
          <a:xfrm>
            <a:off x="15901355" y="27503028"/>
            <a:ext cx="1713370" cy="518545"/>
          </a:xfrm>
          <a:prstGeom prst="rect">
            <a:avLst/>
          </a:prstGeom>
          <a:noFill/>
          <a:ln w="57150">
            <a:solidFill>
              <a:srgbClr val="E46C0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smtClean="0">
                <a:solidFill>
                  <a:schemeClr val="accent6">
                    <a:lumMod val="75000"/>
                  </a:schemeClr>
                </a:solidFill>
                <a:latin typeface="Arial" panose="020B0604020202020204" pitchFamily="34" charset="0"/>
                <a:cs typeface="Arial" panose="020B0604020202020204" pitchFamily="34" charset="0"/>
              </a:rPr>
              <a:t>sum</a:t>
            </a:r>
            <a:endParaRPr lang="en-US" sz="2300" dirty="0">
              <a:solidFill>
                <a:schemeClr val="accent6">
                  <a:lumMod val="75000"/>
                </a:schemeClr>
              </a:solidFill>
              <a:latin typeface="Arial" panose="020B0604020202020204" pitchFamily="34" charset="0"/>
              <a:cs typeface="Arial" panose="020B0604020202020204" pitchFamily="34" charset="0"/>
            </a:endParaRPr>
          </a:p>
        </p:txBody>
      </p:sp>
      <p:cxnSp>
        <p:nvCxnSpPr>
          <p:cNvPr id="288" name="Straight Arrow Connector 287"/>
          <p:cNvCxnSpPr>
            <a:stCxn id="166" idx="1"/>
          </p:cNvCxnSpPr>
          <p:nvPr/>
        </p:nvCxnSpPr>
        <p:spPr>
          <a:xfrm flipH="1">
            <a:off x="7945120" y="30244684"/>
            <a:ext cx="5724330" cy="890636"/>
          </a:xfrm>
          <a:prstGeom prst="straightConnector1">
            <a:avLst/>
          </a:prstGeom>
          <a:ln w="38100">
            <a:solidFill>
              <a:srgbClr val="E46C0A"/>
            </a:solidFill>
            <a:tailEnd type="oval"/>
          </a:ln>
          <a:effectLst/>
        </p:spPr>
        <p:style>
          <a:lnRef idx="2">
            <a:schemeClr val="accent1"/>
          </a:lnRef>
          <a:fillRef idx="0">
            <a:schemeClr val="accent1"/>
          </a:fillRef>
          <a:effectRef idx="1">
            <a:schemeClr val="accent1"/>
          </a:effectRef>
          <a:fontRef idx="minor">
            <a:schemeClr val="tx1"/>
          </a:fontRef>
        </p:style>
      </p:cxnSp>
      <p:cxnSp>
        <p:nvCxnSpPr>
          <p:cNvPr id="290" name="Straight Arrow Connector 289"/>
          <p:cNvCxnSpPr>
            <a:stCxn id="285" idx="3"/>
          </p:cNvCxnSpPr>
          <p:nvPr/>
        </p:nvCxnSpPr>
        <p:spPr>
          <a:xfrm>
            <a:off x="17614725" y="27762301"/>
            <a:ext cx="1882848" cy="221494"/>
          </a:xfrm>
          <a:prstGeom prst="straightConnector1">
            <a:avLst/>
          </a:prstGeom>
          <a:ln w="38100">
            <a:solidFill>
              <a:srgbClr val="E46C0A"/>
            </a:solidFill>
            <a:tailEnd type="oval"/>
          </a:ln>
          <a:effectLst/>
        </p:spPr>
        <p:style>
          <a:lnRef idx="2">
            <a:schemeClr val="accent1"/>
          </a:lnRef>
          <a:fillRef idx="0">
            <a:schemeClr val="accent1"/>
          </a:fillRef>
          <a:effectRef idx="1">
            <a:schemeClr val="accent1"/>
          </a:effectRef>
          <a:fontRef idx="minor">
            <a:schemeClr val="tx1"/>
          </a:fontRef>
        </p:style>
      </p:cxnSp>
      <p:sp>
        <p:nvSpPr>
          <p:cNvPr id="294" name="Rectangle 293"/>
          <p:cNvSpPr/>
          <p:nvPr/>
        </p:nvSpPr>
        <p:spPr>
          <a:xfrm>
            <a:off x="15901303" y="25167577"/>
            <a:ext cx="1713475" cy="518545"/>
          </a:xfrm>
          <a:prstGeom prst="rect">
            <a:avLst/>
          </a:prstGeom>
          <a:noFill/>
          <a:ln w="57150">
            <a:solidFill>
              <a:srgbClr val="E46C0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a:solidFill>
                  <a:schemeClr val="accent6">
                    <a:lumMod val="75000"/>
                  </a:schemeClr>
                </a:solidFill>
                <a:latin typeface="Arial" panose="020B0604020202020204" pitchFamily="34" charset="0"/>
                <a:cs typeface="Arial" panose="020B0604020202020204" pitchFamily="34" charset="0"/>
              </a:rPr>
              <a:t>b</a:t>
            </a:r>
            <a:r>
              <a:rPr lang="en-US" sz="2300" dirty="0" smtClean="0">
                <a:solidFill>
                  <a:schemeClr val="accent6">
                    <a:lumMod val="75000"/>
                  </a:schemeClr>
                </a:solidFill>
                <a:latin typeface="Arial" panose="020B0604020202020204" pitchFamily="34" charset="0"/>
                <a:cs typeface="Arial" panose="020B0604020202020204" pitchFamily="34" charset="0"/>
              </a:rPr>
              <a:t>uild list</a:t>
            </a:r>
            <a:endParaRPr lang="en-US" sz="2300" dirty="0">
              <a:solidFill>
                <a:schemeClr val="accent6">
                  <a:lumMod val="75000"/>
                </a:schemeClr>
              </a:solidFill>
              <a:latin typeface="Arial" panose="020B0604020202020204" pitchFamily="34" charset="0"/>
              <a:cs typeface="Arial" panose="020B0604020202020204" pitchFamily="34" charset="0"/>
            </a:endParaRPr>
          </a:p>
        </p:txBody>
      </p:sp>
      <p:cxnSp>
        <p:nvCxnSpPr>
          <p:cNvPr id="295" name="Straight Arrow Connector 294"/>
          <p:cNvCxnSpPr>
            <a:stCxn id="294" idx="3"/>
          </p:cNvCxnSpPr>
          <p:nvPr/>
        </p:nvCxnSpPr>
        <p:spPr>
          <a:xfrm>
            <a:off x="17614778" y="25426850"/>
            <a:ext cx="1430604" cy="49157"/>
          </a:xfrm>
          <a:prstGeom prst="straightConnector1">
            <a:avLst/>
          </a:prstGeom>
          <a:ln w="38100">
            <a:solidFill>
              <a:srgbClr val="E46C0A"/>
            </a:solidFill>
            <a:tailEnd type="oval"/>
          </a:ln>
          <a:effectLst/>
        </p:spPr>
        <p:style>
          <a:lnRef idx="2">
            <a:schemeClr val="accent1"/>
          </a:lnRef>
          <a:fillRef idx="0">
            <a:schemeClr val="accent1"/>
          </a:fillRef>
          <a:effectRef idx="1">
            <a:schemeClr val="accent1"/>
          </a:effectRef>
          <a:fontRef idx="minor">
            <a:schemeClr val="tx1"/>
          </a:fontRef>
        </p:style>
      </p:cxnSp>
      <p:sp>
        <p:nvSpPr>
          <p:cNvPr id="299" name="Rectangle 298"/>
          <p:cNvSpPr/>
          <p:nvPr/>
        </p:nvSpPr>
        <p:spPr>
          <a:xfrm>
            <a:off x="15901355" y="24273906"/>
            <a:ext cx="1713370" cy="518545"/>
          </a:xfrm>
          <a:prstGeom prst="rect">
            <a:avLst/>
          </a:prstGeom>
          <a:noFill/>
          <a:ln w="57150">
            <a:solidFill>
              <a:srgbClr val="E46C0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smtClean="0">
                <a:solidFill>
                  <a:schemeClr val="accent6">
                    <a:lumMod val="75000"/>
                  </a:schemeClr>
                </a:solidFill>
                <a:latin typeface="Arial" panose="020B0604020202020204" pitchFamily="34" charset="0"/>
                <a:cs typeface="Arial" panose="020B0604020202020204" pitchFamily="34" charset="0"/>
              </a:rPr>
              <a:t>double zero</a:t>
            </a:r>
            <a:endParaRPr lang="en-US" sz="2300" dirty="0">
              <a:solidFill>
                <a:schemeClr val="accent6">
                  <a:lumMod val="75000"/>
                </a:schemeClr>
              </a:solidFill>
              <a:latin typeface="Arial" panose="020B0604020202020204" pitchFamily="34" charset="0"/>
              <a:cs typeface="Arial" panose="020B0604020202020204" pitchFamily="34" charset="0"/>
            </a:endParaRPr>
          </a:p>
        </p:txBody>
      </p:sp>
      <p:cxnSp>
        <p:nvCxnSpPr>
          <p:cNvPr id="300" name="Straight Arrow Connector 299"/>
          <p:cNvCxnSpPr>
            <a:stCxn id="299" idx="3"/>
          </p:cNvCxnSpPr>
          <p:nvPr/>
        </p:nvCxnSpPr>
        <p:spPr>
          <a:xfrm>
            <a:off x="17614725" y="24533179"/>
            <a:ext cx="1268202" cy="70418"/>
          </a:xfrm>
          <a:prstGeom prst="straightConnector1">
            <a:avLst/>
          </a:prstGeom>
          <a:ln w="38100">
            <a:solidFill>
              <a:srgbClr val="E46C0A"/>
            </a:solidFill>
            <a:tailEnd type="oval"/>
          </a:ln>
          <a:effectLst/>
        </p:spPr>
        <p:style>
          <a:lnRef idx="2">
            <a:schemeClr val="accent1"/>
          </a:lnRef>
          <a:fillRef idx="0">
            <a:schemeClr val="accent1"/>
          </a:fillRef>
          <a:effectRef idx="1">
            <a:schemeClr val="accent1"/>
          </a:effectRef>
          <a:fontRef idx="minor">
            <a:schemeClr val="tx1"/>
          </a:fontRef>
        </p:style>
      </p:cxnSp>
      <p:sp>
        <p:nvSpPr>
          <p:cNvPr id="305" name="Rectangle 304"/>
          <p:cNvSpPr/>
          <p:nvPr/>
        </p:nvSpPr>
        <p:spPr>
          <a:xfrm>
            <a:off x="15901355" y="26418783"/>
            <a:ext cx="1713370" cy="518545"/>
          </a:xfrm>
          <a:prstGeom prst="rect">
            <a:avLst/>
          </a:prstGeom>
          <a:noFill/>
          <a:ln w="57150">
            <a:solidFill>
              <a:srgbClr val="E46C0A"/>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300" dirty="0">
                <a:solidFill>
                  <a:schemeClr val="accent6">
                    <a:lumMod val="75000"/>
                  </a:schemeClr>
                </a:solidFill>
                <a:latin typeface="Arial" panose="020B0604020202020204" pitchFamily="34" charset="0"/>
                <a:cs typeface="Arial" panose="020B0604020202020204" pitchFamily="34" charset="0"/>
              </a:rPr>
              <a:t>s</a:t>
            </a:r>
            <a:r>
              <a:rPr lang="en-US" sz="2300" dirty="0" smtClean="0">
                <a:solidFill>
                  <a:schemeClr val="accent6">
                    <a:lumMod val="75000"/>
                  </a:schemeClr>
                </a:solidFill>
                <a:latin typeface="Arial" panose="020B0604020202020204" pitchFamily="34" charset="0"/>
                <a:cs typeface="Arial" panose="020B0604020202020204" pitchFamily="34" charset="0"/>
              </a:rPr>
              <a:t>ingle zero</a:t>
            </a:r>
            <a:endParaRPr lang="en-US" sz="2300" dirty="0">
              <a:solidFill>
                <a:schemeClr val="accent6">
                  <a:lumMod val="75000"/>
                </a:schemeClr>
              </a:solidFill>
              <a:latin typeface="Arial" panose="020B0604020202020204" pitchFamily="34" charset="0"/>
              <a:cs typeface="Arial" panose="020B0604020202020204" pitchFamily="34" charset="0"/>
            </a:endParaRPr>
          </a:p>
        </p:txBody>
      </p:sp>
      <p:cxnSp>
        <p:nvCxnSpPr>
          <p:cNvPr id="306" name="Straight Arrow Connector 305"/>
          <p:cNvCxnSpPr>
            <a:stCxn id="305" idx="3"/>
          </p:cNvCxnSpPr>
          <p:nvPr/>
        </p:nvCxnSpPr>
        <p:spPr>
          <a:xfrm>
            <a:off x="17614725" y="26678056"/>
            <a:ext cx="1749532" cy="740039"/>
          </a:xfrm>
          <a:prstGeom prst="straightConnector1">
            <a:avLst/>
          </a:prstGeom>
          <a:ln w="38100">
            <a:solidFill>
              <a:srgbClr val="E46C0A"/>
            </a:solidFill>
            <a:tailEnd type="oval"/>
          </a:ln>
          <a:effectLst/>
        </p:spPr>
        <p:style>
          <a:lnRef idx="2">
            <a:schemeClr val="accent1"/>
          </a:lnRef>
          <a:fillRef idx="0">
            <a:schemeClr val="accent1"/>
          </a:fillRef>
          <a:effectRef idx="1">
            <a:schemeClr val="accent1"/>
          </a:effectRef>
          <a:fontRef idx="minor">
            <a:schemeClr val="tx1"/>
          </a:fontRef>
        </p:style>
      </p:cxnSp>
      <p:cxnSp>
        <p:nvCxnSpPr>
          <p:cNvPr id="309" name="Straight Arrow Connector 308"/>
          <p:cNvCxnSpPr>
            <a:stCxn id="305" idx="3"/>
          </p:cNvCxnSpPr>
          <p:nvPr/>
        </p:nvCxnSpPr>
        <p:spPr>
          <a:xfrm flipV="1">
            <a:off x="17614725" y="24898280"/>
            <a:ext cx="1296142" cy="1779776"/>
          </a:xfrm>
          <a:prstGeom prst="straightConnector1">
            <a:avLst/>
          </a:prstGeom>
          <a:ln w="38100">
            <a:solidFill>
              <a:srgbClr val="E46C0A"/>
            </a:solidFill>
            <a:tailEnd type="oval"/>
          </a:ln>
          <a:effectLst/>
        </p:spPr>
        <p:style>
          <a:lnRef idx="2">
            <a:schemeClr val="accent1"/>
          </a:lnRef>
          <a:fillRef idx="0">
            <a:schemeClr val="accent1"/>
          </a:fillRef>
          <a:effectRef idx="1">
            <a:schemeClr val="accent1"/>
          </a:effectRef>
          <a:fontRef idx="minor">
            <a:schemeClr val="tx1"/>
          </a:fontRef>
        </p:style>
      </p:cxnSp>
      <p:sp>
        <p:nvSpPr>
          <p:cNvPr id="312" name="Rectangle 311"/>
          <p:cNvSpPr/>
          <p:nvPr/>
        </p:nvSpPr>
        <p:spPr>
          <a:xfrm>
            <a:off x="15959538" y="28522461"/>
            <a:ext cx="11998286" cy="4108817"/>
          </a:xfrm>
          <a:prstGeom prst="rect">
            <a:avLst/>
          </a:prstGeom>
        </p:spPr>
        <p:txBody>
          <a:bodyPr wrap="square">
            <a:spAutoFit/>
          </a:bodyPr>
          <a:lstStyle/>
          <a:p>
            <a:pPr>
              <a:spcBef>
                <a:spcPts val="0"/>
              </a:spcBef>
              <a:spcAft>
                <a:spcPts val="600"/>
              </a:spcAft>
            </a:pPr>
            <a:r>
              <a:rPr lang="en-US" sz="3200" b="1" dirty="0" smtClean="0">
                <a:solidFill>
                  <a:srgbClr val="0070C0"/>
                </a:solidFill>
              </a:rPr>
              <a:t>Findings</a:t>
            </a:r>
          </a:p>
          <a:p>
            <a:pPr marL="457200" indent="-457200">
              <a:spcBef>
                <a:spcPts val="0"/>
              </a:spcBef>
              <a:spcAft>
                <a:spcPts val="0"/>
              </a:spcAft>
              <a:buFont typeface="Wingdings" panose="05000000000000000000" pitchFamily="2" charset="2"/>
              <a:buChar char="§"/>
            </a:pPr>
            <a:r>
              <a:rPr lang="en-US" sz="3200" dirty="0" smtClean="0"/>
              <a:t>Evidence of </a:t>
            </a:r>
            <a:r>
              <a:rPr lang="en-US" sz="3200" dirty="0" smtClean="0">
                <a:solidFill>
                  <a:srgbClr val="00B050"/>
                </a:solidFill>
              </a:rPr>
              <a:t>HTDP template use</a:t>
            </a:r>
            <a:r>
              <a:rPr lang="en-US" sz="3200" dirty="0" smtClean="0"/>
              <a:t>, </a:t>
            </a:r>
            <a:r>
              <a:rPr lang="en-US" sz="3200" dirty="0" smtClean="0">
                <a:solidFill>
                  <a:srgbClr val="00B050"/>
                </a:solidFill>
              </a:rPr>
              <a:t>development of </a:t>
            </a:r>
            <a:r>
              <a:rPr lang="en-US" sz="3200" dirty="0" err="1" smtClean="0">
                <a:solidFill>
                  <a:srgbClr val="00B050"/>
                </a:solidFill>
              </a:rPr>
              <a:t>focals</a:t>
            </a:r>
            <a:r>
              <a:rPr lang="en-US" sz="3200" dirty="0" smtClean="0"/>
              <a:t>, and </a:t>
            </a:r>
            <a:r>
              <a:rPr lang="en-US" sz="3200" dirty="0" smtClean="0">
                <a:solidFill>
                  <a:srgbClr val="00B050"/>
                </a:solidFill>
              </a:rPr>
              <a:t>task decomposition</a:t>
            </a:r>
          </a:p>
          <a:p>
            <a:pPr marL="457200" indent="-457200">
              <a:spcBef>
                <a:spcPts val="0"/>
              </a:spcBef>
              <a:spcAft>
                <a:spcPts val="0"/>
              </a:spcAft>
              <a:buFont typeface="Wingdings" panose="05000000000000000000" pitchFamily="2" charset="2"/>
              <a:buChar char="§"/>
            </a:pPr>
            <a:r>
              <a:rPr lang="en-US" sz="3200" dirty="0" smtClean="0"/>
              <a:t>Students created helpers but </a:t>
            </a:r>
            <a:r>
              <a:rPr lang="en-US" sz="3200" dirty="0" smtClean="0">
                <a:solidFill>
                  <a:srgbClr val="00B050"/>
                </a:solidFill>
              </a:rPr>
              <a:t>failed to use them to effectively decompose the problem</a:t>
            </a:r>
            <a:r>
              <a:rPr lang="en-US" sz="3200" dirty="0" smtClean="0"/>
              <a:t>, attempting various task combinations and replicating tasks within and across functions</a:t>
            </a:r>
          </a:p>
          <a:p>
            <a:pPr marL="457200" indent="-457200">
              <a:spcBef>
                <a:spcPts val="0"/>
              </a:spcBef>
              <a:spcAft>
                <a:spcPts val="0"/>
              </a:spcAft>
              <a:buFont typeface="Wingdings" panose="05000000000000000000" pitchFamily="2" charset="2"/>
              <a:buChar char="§"/>
            </a:pPr>
            <a:r>
              <a:rPr lang="en-US" sz="3200" dirty="0" smtClean="0"/>
              <a:t>Students struggled with </a:t>
            </a:r>
            <a:r>
              <a:rPr lang="en-US" sz="3200" dirty="0" smtClean="0">
                <a:solidFill>
                  <a:srgbClr val="00B050"/>
                </a:solidFill>
              </a:rPr>
              <a:t>problem decomposition</a:t>
            </a:r>
            <a:r>
              <a:rPr lang="en-US" sz="3200" dirty="0" smtClean="0"/>
              <a:t> and </a:t>
            </a:r>
            <a:r>
              <a:rPr lang="en-US" sz="3200" dirty="0" smtClean="0">
                <a:solidFill>
                  <a:srgbClr val="00B050"/>
                </a:solidFill>
              </a:rPr>
              <a:t>plan composition</a:t>
            </a:r>
            <a:r>
              <a:rPr lang="en-US" sz="3200" dirty="0" smtClean="0"/>
              <a:t>, resulting in output inconsistencies and errors</a:t>
            </a:r>
            <a:endParaRPr lang="en-US" sz="3200" dirty="0"/>
          </a:p>
        </p:txBody>
      </p:sp>
      <p:sp>
        <p:nvSpPr>
          <p:cNvPr id="313" name="Rectangle 312"/>
          <p:cNvSpPr/>
          <p:nvPr/>
        </p:nvSpPr>
        <p:spPr>
          <a:xfrm>
            <a:off x="33227565" y="11403995"/>
            <a:ext cx="788115" cy="321159"/>
          </a:xfrm>
          <a:prstGeom prst="rect">
            <a:avLst/>
          </a:prstGeom>
          <a:noFill/>
          <a:ln w="38100">
            <a:solidFill>
              <a:srgbClr val="0070C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5" name="Rectangle 314"/>
          <p:cNvSpPr/>
          <p:nvPr/>
        </p:nvSpPr>
        <p:spPr>
          <a:xfrm>
            <a:off x="33095754" y="11779065"/>
            <a:ext cx="788115" cy="610075"/>
          </a:xfrm>
          <a:prstGeom prst="rect">
            <a:avLst/>
          </a:prstGeom>
          <a:noFill/>
          <a:ln w="38100">
            <a:solidFill>
              <a:srgbClr val="4BACC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8" name="Rectangle 317"/>
          <p:cNvSpPr/>
          <p:nvPr/>
        </p:nvSpPr>
        <p:spPr>
          <a:xfrm>
            <a:off x="29256065" y="19823699"/>
            <a:ext cx="8569597" cy="5586145"/>
          </a:xfrm>
          <a:prstGeom prst="rect">
            <a:avLst/>
          </a:prstGeom>
        </p:spPr>
        <p:txBody>
          <a:bodyPr wrap="square">
            <a:spAutoFit/>
          </a:bodyPr>
          <a:lstStyle/>
          <a:p>
            <a:pPr>
              <a:spcBef>
                <a:spcPts val="0"/>
              </a:spcBef>
              <a:spcAft>
                <a:spcPts val="600"/>
              </a:spcAft>
            </a:pPr>
            <a:r>
              <a:rPr lang="en-US" sz="3200" b="1" dirty="0" smtClean="0">
                <a:solidFill>
                  <a:srgbClr val="0070C0"/>
                </a:solidFill>
              </a:rPr>
              <a:t>Future Work</a:t>
            </a:r>
          </a:p>
          <a:p>
            <a:pPr marL="457200" indent="-457200">
              <a:spcBef>
                <a:spcPts val="0"/>
              </a:spcBef>
              <a:spcAft>
                <a:spcPts val="0"/>
              </a:spcAft>
              <a:buFont typeface="Wingdings" panose="05000000000000000000" pitchFamily="2" charset="2"/>
              <a:buChar char="§"/>
            </a:pPr>
            <a:r>
              <a:rPr lang="en-US" sz="3200" dirty="0" smtClean="0"/>
              <a:t>Develop pedagogical interventions that teach principles of problem decomposition and plan composition</a:t>
            </a:r>
          </a:p>
          <a:p>
            <a:pPr marL="457200" indent="-457200">
              <a:spcBef>
                <a:spcPts val="0"/>
              </a:spcBef>
              <a:spcAft>
                <a:spcPts val="0"/>
              </a:spcAft>
              <a:buFont typeface="Wingdings" panose="05000000000000000000" pitchFamily="2" charset="2"/>
              <a:buChar char="§"/>
            </a:pPr>
            <a:r>
              <a:rPr lang="en-US" sz="3200" dirty="0" smtClean="0"/>
              <a:t>Use concrete examples to work out problem decompositions</a:t>
            </a:r>
          </a:p>
          <a:p>
            <a:pPr marL="457200" indent="-457200">
              <a:spcBef>
                <a:spcPts val="0"/>
              </a:spcBef>
              <a:spcAft>
                <a:spcPts val="0"/>
              </a:spcAft>
              <a:buFont typeface="Wingdings" panose="05000000000000000000" pitchFamily="2" charset="2"/>
              <a:buChar char="§"/>
            </a:pPr>
            <a:r>
              <a:rPr lang="en-US" sz="3200" dirty="0" smtClean="0"/>
              <a:t>Teach data-centric principles for programming</a:t>
            </a:r>
            <a:r>
              <a:rPr lang="en-US" sz="3200" dirty="0"/>
              <a:t> </a:t>
            </a:r>
            <a:r>
              <a:rPr lang="en-US" sz="3200" dirty="0" smtClean="0"/>
              <a:t>– i.e. data transformation to make subsequent computations easier; plan dependencies to work out plan composition</a:t>
            </a:r>
          </a:p>
        </p:txBody>
      </p:sp>
      <p:sp>
        <p:nvSpPr>
          <p:cNvPr id="319" name="Rectangle 318"/>
          <p:cNvSpPr/>
          <p:nvPr/>
        </p:nvSpPr>
        <p:spPr>
          <a:xfrm>
            <a:off x="29169091" y="15826795"/>
            <a:ext cx="13857508" cy="3539430"/>
          </a:xfrm>
          <a:prstGeom prst="rect">
            <a:avLst/>
          </a:prstGeom>
        </p:spPr>
        <p:txBody>
          <a:bodyPr wrap="square">
            <a:spAutoFit/>
          </a:bodyPr>
          <a:lstStyle/>
          <a:p>
            <a:pPr marL="457200" indent="-457200">
              <a:spcBef>
                <a:spcPts val="0"/>
              </a:spcBef>
              <a:spcAft>
                <a:spcPts val="0"/>
              </a:spcAft>
              <a:buFont typeface="Wingdings" panose="05000000000000000000" pitchFamily="2" charset="2"/>
              <a:buChar char="§"/>
            </a:pPr>
            <a:r>
              <a:rPr lang="en-US" sz="3200" dirty="0"/>
              <a:t>Data suggests </a:t>
            </a:r>
            <a:r>
              <a:rPr lang="en-US" sz="3200" dirty="0" smtClean="0"/>
              <a:t>that students largely work through problem tasks</a:t>
            </a:r>
          </a:p>
          <a:p>
            <a:pPr marL="457200" indent="-457200">
              <a:spcBef>
                <a:spcPts val="0"/>
              </a:spcBef>
              <a:spcAft>
                <a:spcPts val="0"/>
              </a:spcAft>
              <a:buFont typeface="Wingdings" panose="05000000000000000000" pitchFamily="2" charset="2"/>
              <a:buChar char="§"/>
            </a:pPr>
            <a:r>
              <a:rPr lang="en-US" sz="3200" dirty="0" smtClean="0"/>
              <a:t>Students retrieved plans in the form of (a) operational expressions and (b) entire functions</a:t>
            </a:r>
          </a:p>
          <a:p>
            <a:pPr marL="457200" indent="-457200">
              <a:spcBef>
                <a:spcPts val="0"/>
              </a:spcBef>
              <a:spcAft>
                <a:spcPts val="0"/>
              </a:spcAft>
              <a:buFont typeface="Wingdings" panose="05000000000000000000" pitchFamily="2" charset="2"/>
              <a:buChar char="§"/>
            </a:pPr>
            <a:r>
              <a:rPr lang="en-US" sz="3200" dirty="0" smtClean="0"/>
              <a:t>Key issues: on-the-fly problem decomposition around existing code and the retrieval of contexts that aren’t well suited to the problem</a:t>
            </a:r>
          </a:p>
          <a:p>
            <a:pPr marL="457200" indent="-457200">
              <a:spcBef>
                <a:spcPts val="0"/>
              </a:spcBef>
              <a:spcAft>
                <a:spcPts val="0"/>
              </a:spcAft>
              <a:buFont typeface="Wingdings" panose="05000000000000000000" pitchFamily="2" charset="2"/>
              <a:buChar char="§"/>
            </a:pPr>
            <a:r>
              <a:rPr lang="en-US" sz="3200" dirty="0"/>
              <a:t>Students struggled to decompose the problem and compose </a:t>
            </a:r>
            <a:r>
              <a:rPr lang="en-US" sz="3200" dirty="0" smtClean="0"/>
              <a:t>plans – they were not taught a systematic process for doing these</a:t>
            </a:r>
            <a:endParaRPr lang="en-US" sz="3200" dirty="0"/>
          </a:p>
        </p:txBody>
      </p:sp>
    </p:spTree>
    <p:extLst>
      <p:ext uri="{BB962C8B-B14F-4D97-AF65-F5344CB8AC3E}">
        <p14:creationId xmlns:p14="http://schemas.microsoft.com/office/powerpoint/2010/main" val="2702103839"/>
      </p:ext>
    </p:extLst>
  </p:cSld>
  <p:clrMapOvr>
    <a:masterClrMapping/>
  </p:clrMapOvr>
  <p:timing>
    <p:tnLst>
      <p:par>
        <p:cTn id="1" dur="indefinite" restart="never" nodeType="tmRoot"/>
      </p:par>
    </p:tnLst>
  </p:timing>
</p:sld>
</file>

<file path=ppt/theme/theme1.xml><?xml version="1.0" encoding="utf-8"?>
<a:theme xmlns:a="http://schemas.openxmlformats.org/drawingml/2006/main" name="wpi_pp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ambria">
      <a:majorFont>
        <a:latin typeface="Cambria"/>
        <a:ea typeface=""/>
        <a:cs typeface=""/>
      </a:majorFont>
      <a:minorFont>
        <a:latin typeface="Cambri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1420</TotalTime>
  <Words>837</Words>
  <Application>Microsoft Office PowerPoint</Application>
  <PresentationFormat>Custom</PresentationFormat>
  <Paragraphs>91</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Wingdings</vt:lpstr>
      <vt:lpstr>Cambria</vt:lpstr>
      <vt:lpstr>Courier New</vt:lpstr>
      <vt:lpstr>ＭＳ Ｐゴシック</vt:lpstr>
      <vt:lpstr>Calibri</vt:lpstr>
      <vt:lpstr>wpi_ppt</vt:lpstr>
      <vt:lpstr>PowerPoint Presentation</vt:lpstr>
    </vt:vector>
  </TitlesOfParts>
  <Company>Worcester Polytechnic Institute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Poster Template</dc:title>
  <dc:creator>WPI;ATC</dc:creator>
  <cp:lastModifiedBy>Perry, Alyssa Ann</cp:lastModifiedBy>
  <cp:revision>181</cp:revision>
  <dcterms:created xsi:type="dcterms:W3CDTF">2009-11-05T19:41:53Z</dcterms:created>
  <dcterms:modified xsi:type="dcterms:W3CDTF">2016-01-26T20:46:05Z</dcterms:modified>
</cp:coreProperties>
</file>

<file path=docProps/thumbnail.jpeg>
</file>